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9" r:id="rId39"/>
    <p:sldId id="300" r:id="rId40"/>
    <p:sldId id="301" r:id="rId41"/>
    <p:sldId id="302" r:id="rId42"/>
    <p:sldId id="295" r:id="rId43"/>
    <p:sldId id="303" r:id="rId44"/>
    <p:sldId id="304" r:id="rId45"/>
    <p:sldId id="305" r:id="rId46"/>
    <p:sldId id="296" r:id="rId47"/>
    <p:sldId id="297" r:id="rId48"/>
    <p:sldId id="311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0" autoAdjust="0"/>
    <p:restoredTop sz="94694" autoAdjust="0"/>
  </p:normalViewPr>
  <p:slideViewPr>
    <p:cSldViewPr snapToGrid="0">
      <p:cViewPr varScale="1">
        <p:scale>
          <a:sx n="73" d="100"/>
          <a:sy n="73" d="100"/>
        </p:scale>
        <p:origin x="43" y="-12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FD92-7732-4194-9F33-0A51B46C46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4EAF0-8E8A-4C46-AAF1-4CFF12EEE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19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0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9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7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5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4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8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24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9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4EAF0-8E8A-4C46-AAF1-4CFF12EEE4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5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C629-8660-4FE5-804E-7E8D67B52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2D43A-C558-4E89-961C-3D74B0657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C68C1-0FB5-4341-80EC-1367CF71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76DFA-0903-40F3-8C87-4F8865E8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1697D-545A-4EC8-B3F0-19B519AD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6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4828-ADFB-4373-A2A9-CA736624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40ECD-4788-4CAC-82E2-91267DA55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9A47-EB88-4BB8-9D35-880B6652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3CCF7-F1A3-4EBE-8A28-825E57CB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AE2B6-4C94-4809-9C53-2B3844FB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5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06D511-0A4F-49DC-B819-F75CB7123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B5EDA-734D-4844-BA29-008F00AA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B11F0-E02D-4284-B5B6-9147A9C5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5F68-022C-4AB5-9216-6D6BBF68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8E6CA-0F87-48F7-87DA-9F76B045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9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18A1-0CB4-4B18-8C9D-94157733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B3C5-6947-4286-9E1F-3C6BB9DA5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47703-A33D-4D69-BC87-0FB42565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B4501-7726-4B5B-BD45-343D68B1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86B21-6496-4792-A8A3-68CC1D48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3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38FE-A137-49F2-A09A-9E70AD53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91925-BD60-49A3-917F-4F6D4E121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9BE99-604F-44AF-98B5-05742172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84A54-810B-42CE-92C1-4CD13B88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F0F86-F9F7-45D4-9803-5F10068E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1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6893-C2A3-419A-A580-A0C74D83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720C0-5168-4B74-9046-EFEE9F968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588A9-2DD7-418F-A10E-509134A2C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23D03-B3B9-4F9B-9EE8-18381731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F0B57-D75C-44B3-A034-C0A1A0F9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343D-617E-4313-90C9-A734C23B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C30A-84D0-4B8E-8E90-711F1091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977AC-F739-4D33-AC2F-2A06A224D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28ED59-4720-42F2-887F-B305ADBFC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2C29E-19B5-49DC-B174-B290AADA9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A57DB-F93C-432A-98FF-728929D17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C3F0CE-E373-4E71-A60E-DCFAF61F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BF6FD-AA54-4A41-9A02-BB854914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F0F81E-5F43-44F2-A2FF-EFCAC410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2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1997-A35D-422F-9638-27476043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F4ACAC-20A7-4A88-90E3-7CEEF82D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D17C1-6C09-4472-82E2-6F1A5780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FD1C6-B02F-402A-B8CD-B6F6C55F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2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2CC52-4F4F-4C73-BDC7-59D39424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B596B-7C81-454C-AD04-61D88EB8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13D37-9DA5-4AD0-A1BB-B7BD552D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8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7BFD-E9C4-48E0-9369-71A8438B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A036A-188B-482C-8AA2-17C865D7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096CF-E990-4228-ACB7-C217375E9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30E53-CA50-4015-BB8A-5C8AFF7A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BB28E-01B7-4324-8E54-143C8068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AFAEE-D5F7-4A77-A824-065CBC6D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3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A9E2-27DF-486E-917A-A799BCAC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73531-8A1B-4493-ABCC-0F4A73033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DCC90-6D82-4357-84B2-A15D92F01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D54F4-1549-48AC-95CD-CA24D31D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23E4B-219E-4F38-A9C9-7FF599C8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9A1D-F935-4DAA-81BA-2D88EF33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1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utout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6B91EE-C4D6-43BC-B40B-519E38FE0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F2BA7-61BE-495D-B67C-F5EFC8D74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E4C2A-0089-4924-B0E3-CD4C213E7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02DE2-9130-42AA-97D1-D703B596F77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5007F-1E3C-4200-92DC-65C86C17B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9A51F-7AF4-40CD-BB08-5FAB6237B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325F2-E58D-4922-9B0F-2B917DA1A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7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FEC99B45-6D6B-419B-AAA1-30A8CB394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4914"/>
            <a:ext cx="7326775" cy="795291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869FEC3-4BC2-4AEC-BA33-EAB4BF48F4B3}"/>
              </a:ext>
            </a:extLst>
          </p:cNvPr>
          <p:cNvSpPr/>
          <p:nvPr/>
        </p:nvSpPr>
        <p:spPr>
          <a:xfrm>
            <a:off x="2563407" y="2353379"/>
            <a:ext cx="9316075" cy="1158737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0AC538-3CF4-4301-A182-465B9D3D1180}"/>
              </a:ext>
            </a:extLst>
          </p:cNvPr>
          <p:cNvSpPr txBox="1"/>
          <p:nvPr/>
        </p:nvSpPr>
        <p:spPr>
          <a:xfrm>
            <a:off x="2594561" y="2496453"/>
            <a:ext cx="9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~Analysing and predicting valuable skills and occupations for early career programmers~</a:t>
            </a:r>
            <a:endParaRPr 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E55567-A3F0-4DDF-92A7-F3BFB609439B}"/>
              </a:ext>
            </a:extLst>
          </p:cNvPr>
          <p:cNvGrpSpPr/>
          <p:nvPr/>
        </p:nvGrpSpPr>
        <p:grpSpPr>
          <a:xfrm>
            <a:off x="7077866" y="5763076"/>
            <a:ext cx="3767323" cy="1015663"/>
            <a:chOff x="6180442" y="5762510"/>
            <a:chExt cx="3767323" cy="9189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D1FACC-BE86-40FE-B812-F92C331C1897}"/>
                </a:ext>
              </a:extLst>
            </p:cNvPr>
            <p:cNvSpPr/>
            <p:nvPr/>
          </p:nvSpPr>
          <p:spPr>
            <a:xfrm>
              <a:off x="6319102" y="5762510"/>
              <a:ext cx="3628663" cy="918984"/>
            </a:xfrm>
            <a:prstGeom prst="rect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0E2FBB2-F9F7-4656-8E87-512F23292BEF}"/>
                </a:ext>
              </a:extLst>
            </p:cNvPr>
            <p:cNvSpPr txBox="1"/>
            <p:nvPr/>
          </p:nvSpPr>
          <p:spPr>
            <a:xfrm>
              <a:off x="6180442" y="5852670"/>
              <a:ext cx="37673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nard MT Condensed" panose="02050806060905020404" pitchFamily="18" charset="0"/>
                </a:rPr>
                <a:t>Faldi</a:t>
              </a:r>
              <a:r>
                <a:rPr lang="en-GB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nard MT Condensed" panose="02050806060905020404" pitchFamily="18" charset="0"/>
                </a:rPr>
                <a:t> </a:t>
              </a:r>
              <a:r>
                <a:rPr lang="en-GB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nard MT Condensed" panose="02050806060905020404" pitchFamily="18" charset="0"/>
                </a:rPr>
                <a:t>Lluri</a:t>
              </a:r>
              <a:endParaRPr lang="en-GB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endParaRPr>
            </a:p>
            <a:p>
              <a:pPr algn="ctr"/>
              <a:r>
                <a:rPr lang="en-GB" sz="2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nard MT Condensed" panose="02050806060905020404" pitchFamily="18" charset="0"/>
                </a:rPr>
                <a:t>February 2024</a:t>
              </a:r>
              <a:endPara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58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BD3F51-82B3-4D40-B5E7-1296C3A8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5" y="229442"/>
            <a:ext cx="2687378" cy="25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49945A-1D1B-4DEC-BB3E-D45A372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42" y="150282"/>
            <a:ext cx="6190937" cy="3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6B0AF8E-84AA-4C9E-817E-DD8BAC9D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7" y="3170670"/>
            <a:ext cx="5603743" cy="32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57E1463-1345-4B2C-AFC3-0F3274C6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99" y="3537962"/>
            <a:ext cx="5343680" cy="332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BE680B45-9ABF-43E1-915D-09C55C6FC84C}"/>
              </a:ext>
            </a:extLst>
          </p:cNvPr>
          <p:cNvSpPr/>
          <p:nvPr/>
        </p:nvSpPr>
        <p:spPr>
          <a:xfrm>
            <a:off x="-1622922" y="-4180960"/>
            <a:ext cx="15437844" cy="15437844"/>
          </a:xfrm>
          <a:prstGeom prst="donut">
            <a:avLst>
              <a:gd name="adj" fmla="val 421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BD3F51-82B3-4D40-B5E7-1296C3A8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5" y="229442"/>
            <a:ext cx="2687378" cy="25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49945A-1D1B-4DEC-BB3E-D45A372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42" y="150282"/>
            <a:ext cx="6190937" cy="3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6B0AF8E-84AA-4C9E-817E-DD8BAC9D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7" y="3170670"/>
            <a:ext cx="5603743" cy="32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57E1463-1345-4B2C-AFC3-0F3274C6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99" y="3537962"/>
            <a:ext cx="5343680" cy="332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BE680B45-9ABF-43E1-915D-09C55C6FC84C}"/>
              </a:ext>
            </a:extLst>
          </p:cNvPr>
          <p:cNvSpPr/>
          <p:nvPr/>
        </p:nvSpPr>
        <p:spPr>
          <a:xfrm>
            <a:off x="-9968815" y="-10177840"/>
            <a:ext cx="23589378" cy="23589378"/>
          </a:xfrm>
          <a:prstGeom prst="donut">
            <a:avLst>
              <a:gd name="adj" fmla="val 4297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8E437-5A53-4797-8E89-E8D0E045B96D}"/>
              </a:ext>
            </a:extLst>
          </p:cNvPr>
          <p:cNvSpPr txBox="1"/>
          <p:nvPr/>
        </p:nvSpPr>
        <p:spPr>
          <a:xfrm>
            <a:off x="3567824" y="2135607"/>
            <a:ext cx="79409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Only for jobs related to programming field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Classification in terms of certificates, trainings  and experiences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Sum up to a total of 21 jobs</a:t>
            </a:r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3E2AD-1EB3-4411-96B5-5B159F3C30A6}"/>
              </a:ext>
            </a:extLst>
          </p:cNvPr>
          <p:cNvSpPr txBox="1"/>
          <p:nvPr/>
        </p:nvSpPr>
        <p:spPr>
          <a:xfrm>
            <a:off x="3994611" y="229442"/>
            <a:ext cx="4202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First question</a:t>
            </a:r>
          </a:p>
        </p:txBody>
      </p:sp>
    </p:spTree>
    <p:extLst>
      <p:ext uri="{BB962C8B-B14F-4D97-AF65-F5344CB8AC3E}">
        <p14:creationId xmlns:p14="http://schemas.microsoft.com/office/powerpoint/2010/main" val="2600219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BD3F51-82B3-4D40-B5E7-1296C3A8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5" y="229442"/>
            <a:ext cx="2687378" cy="25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49945A-1D1B-4DEC-BB3E-D45A372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42" y="150282"/>
            <a:ext cx="6190937" cy="3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6B0AF8E-84AA-4C9E-817E-DD8BAC9D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7" y="3170670"/>
            <a:ext cx="5603743" cy="32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57E1463-1345-4B2C-AFC3-0F3274C6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99" y="3537962"/>
            <a:ext cx="5343680" cy="332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BE680B45-9ABF-43E1-915D-09C55C6FC84C}"/>
              </a:ext>
            </a:extLst>
          </p:cNvPr>
          <p:cNvSpPr/>
          <p:nvPr/>
        </p:nvSpPr>
        <p:spPr>
          <a:xfrm>
            <a:off x="-8500561" y="-6779588"/>
            <a:ext cx="23589378" cy="23589378"/>
          </a:xfrm>
          <a:prstGeom prst="donut">
            <a:avLst>
              <a:gd name="adj" fmla="val 3861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25DFB-CB07-47AA-81C7-3BBA627F9794}"/>
              </a:ext>
            </a:extLst>
          </p:cNvPr>
          <p:cNvSpPr txBox="1"/>
          <p:nvPr/>
        </p:nvSpPr>
        <p:spPr>
          <a:xfrm>
            <a:off x="5988295" y="2922066"/>
            <a:ext cx="79409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 distribution of job titles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based on the number of mid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level recordings</a:t>
            </a:r>
          </a:p>
          <a:p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7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BD3F51-82B3-4D40-B5E7-1296C3A8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5" y="229442"/>
            <a:ext cx="2687378" cy="25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49945A-1D1B-4DEC-BB3E-D45A372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42" y="150282"/>
            <a:ext cx="6190937" cy="3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6B0AF8E-84AA-4C9E-817E-DD8BAC9D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7" y="3170670"/>
            <a:ext cx="5603743" cy="32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57E1463-1345-4B2C-AFC3-0F3274C6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99" y="3537962"/>
            <a:ext cx="5343680" cy="332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BE680B45-9ABF-43E1-915D-09C55C6FC84C}"/>
              </a:ext>
            </a:extLst>
          </p:cNvPr>
          <p:cNvSpPr/>
          <p:nvPr/>
        </p:nvSpPr>
        <p:spPr>
          <a:xfrm>
            <a:off x="-2972979" y="-11236603"/>
            <a:ext cx="23589378" cy="23589378"/>
          </a:xfrm>
          <a:prstGeom prst="donut">
            <a:avLst>
              <a:gd name="adj" fmla="val 36173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3B1A6-F7BA-461E-88D0-1BCDE01E5423}"/>
              </a:ext>
            </a:extLst>
          </p:cNvPr>
          <p:cNvSpPr txBox="1"/>
          <p:nvPr/>
        </p:nvSpPr>
        <p:spPr>
          <a:xfrm>
            <a:off x="711701" y="3231719"/>
            <a:ext cx="79409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 distribution of job titles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based on the number of entry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level recordings</a:t>
            </a:r>
          </a:p>
          <a:p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88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BD3F51-82B3-4D40-B5E7-1296C3A8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5" y="229442"/>
            <a:ext cx="2687378" cy="25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49945A-1D1B-4DEC-BB3E-D45A372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42" y="150282"/>
            <a:ext cx="6190937" cy="3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6B0AF8E-84AA-4C9E-817E-DD8BAC9D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7" y="3170670"/>
            <a:ext cx="5603743" cy="329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57E1463-1345-4B2C-AFC3-0F3274C6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99" y="3537962"/>
            <a:ext cx="5343680" cy="332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BE680B45-9ABF-43E1-915D-09C55C6FC84C}"/>
              </a:ext>
            </a:extLst>
          </p:cNvPr>
          <p:cNvSpPr/>
          <p:nvPr/>
        </p:nvSpPr>
        <p:spPr>
          <a:xfrm>
            <a:off x="-2256449" y="-4788772"/>
            <a:ext cx="23589378" cy="23589378"/>
          </a:xfrm>
          <a:prstGeom prst="donut">
            <a:avLst>
              <a:gd name="adj" fmla="val 34516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1FDCB-FC58-42EB-9DED-DE75D7CA2EE3}"/>
              </a:ext>
            </a:extLst>
          </p:cNvPr>
          <p:cNvSpPr txBox="1"/>
          <p:nvPr/>
        </p:nvSpPr>
        <p:spPr>
          <a:xfrm>
            <a:off x="2472933" y="1687158"/>
            <a:ext cx="79409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Classifies the relevance of each certificate for a specific level in a job position </a:t>
            </a:r>
          </a:p>
          <a:p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1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162066-6AFD-4D05-8512-845D905E3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t="6292" r="6082" b="13882"/>
          <a:stretch/>
        </p:blipFill>
        <p:spPr bwMode="auto">
          <a:xfrm>
            <a:off x="7094483" y="149937"/>
            <a:ext cx="5097517" cy="491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8E0E7A9E-C655-4D68-AC37-84F8D44E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297"/>
            <a:ext cx="7215028" cy="43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33036D9B-0714-4BF3-B167-0304D2EB906C}"/>
              </a:ext>
            </a:extLst>
          </p:cNvPr>
          <p:cNvSpPr/>
          <p:nvPr/>
        </p:nvSpPr>
        <p:spPr>
          <a:xfrm>
            <a:off x="-2760134" y="-5080000"/>
            <a:ext cx="17712267" cy="17712267"/>
          </a:xfrm>
          <a:prstGeom prst="donut">
            <a:avLst>
              <a:gd name="adj" fmla="val 7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09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162066-6AFD-4D05-8512-845D905E3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t="6292" r="6082" b="13882"/>
          <a:stretch/>
        </p:blipFill>
        <p:spPr bwMode="auto">
          <a:xfrm>
            <a:off x="7094483" y="149937"/>
            <a:ext cx="5097517" cy="491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8E0E7A9E-C655-4D68-AC37-84F8D44E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297"/>
            <a:ext cx="7215028" cy="43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33036D9B-0714-4BF3-B167-0304D2EB906C}"/>
              </a:ext>
            </a:extLst>
          </p:cNvPr>
          <p:cNvSpPr/>
          <p:nvPr/>
        </p:nvSpPr>
        <p:spPr>
          <a:xfrm>
            <a:off x="-2319188" y="-10650863"/>
            <a:ext cx="25163648" cy="25163648"/>
          </a:xfrm>
          <a:prstGeom prst="donut">
            <a:avLst>
              <a:gd name="adj" fmla="val 36244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2E74F5-3D11-4E51-A6F0-170703F49419}"/>
              </a:ext>
            </a:extLst>
          </p:cNvPr>
          <p:cNvSpPr txBox="1"/>
          <p:nvPr/>
        </p:nvSpPr>
        <p:spPr>
          <a:xfrm>
            <a:off x="2584995" y="1283126"/>
            <a:ext cx="45094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 visual representation of the jobs related to their specialization requests </a:t>
            </a:r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9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162066-6AFD-4D05-8512-845D905E3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t="6292" r="6082" b="13882"/>
          <a:stretch/>
        </p:blipFill>
        <p:spPr bwMode="auto">
          <a:xfrm>
            <a:off x="7094483" y="149937"/>
            <a:ext cx="5097517" cy="491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8E0E7A9E-C655-4D68-AC37-84F8D44E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297"/>
            <a:ext cx="7215028" cy="43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33036D9B-0714-4BF3-B167-0304D2EB906C}"/>
              </a:ext>
            </a:extLst>
          </p:cNvPr>
          <p:cNvSpPr/>
          <p:nvPr/>
        </p:nvSpPr>
        <p:spPr>
          <a:xfrm>
            <a:off x="-7224986" y="-5542593"/>
            <a:ext cx="20867834" cy="21222742"/>
          </a:xfrm>
          <a:prstGeom prst="donut">
            <a:avLst>
              <a:gd name="adj" fmla="val 27443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566A2-6C97-4297-9D41-177466791752}"/>
              </a:ext>
            </a:extLst>
          </p:cNvPr>
          <p:cNvSpPr txBox="1"/>
          <p:nvPr/>
        </p:nvSpPr>
        <p:spPr>
          <a:xfrm>
            <a:off x="7895631" y="1966135"/>
            <a:ext cx="42963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Distinguishing the</a:t>
            </a:r>
            <a:endParaRPr lang="en-GB" sz="4000" dirty="0">
              <a:solidFill>
                <a:srgbClr val="ECECEC"/>
              </a:solidFill>
              <a:latin typeface="Bernard MT Condensed" panose="02050806060905020404" pitchFamily="18" charset="0"/>
            </a:endParaRPr>
          </a:p>
          <a:p>
            <a:r>
              <a:rPr lang="en-GB" sz="4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Importance of each </a:t>
            </a:r>
            <a:endParaRPr lang="en-GB" sz="4000" dirty="0">
              <a:solidFill>
                <a:srgbClr val="ECECEC"/>
              </a:solidFill>
              <a:latin typeface="Bernard MT Condensed" panose="02050806060905020404" pitchFamily="18" charset="0"/>
            </a:endParaRPr>
          </a:p>
          <a:p>
            <a:r>
              <a:rPr lang="en-GB" sz="4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certificate related</a:t>
            </a:r>
          </a:p>
          <a:p>
            <a:r>
              <a:rPr lang="en-GB" sz="4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to job level</a:t>
            </a:r>
          </a:p>
        </p:txBody>
      </p:sp>
    </p:spTree>
    <p:extLst>
      <p:ext uri="{BB962C8B-B14F-4D97-AF65-F5344CB8AC3E}">
        <p14:creationId xmlns:p14="http://schemas.microsoft.com/office/powerpoint/2010/main" val="132532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54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89B98B-81D5-4FD6-85EE-A75B1EF453A6}"/>
              </a:ext>
            </a:extLst>
          </p:cNvPr>
          <p:cNvSpPr txBox="1"/>
          <p:nvPr/>
        </p:nvSpPr>
        <p:spPr>
          <a:xfrm>
            <a:off x="4138573" y="395624"/>
            <a:ext cx="39148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Conclusions</a:t>
            </a:r>
            <a:endParaRPr lang="en-US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CA486-905B-4FED-87A7-55BB01B72BE1}"/>
              </a:ext>
            </a:extLst>
          </p:cNvPr>
          <p:cNvSpPr txBox="1"/>
          <p:nvPr/>
        </p:nvSpPr>
        <p:spPr>
          <a:xfrm>
            <a:off x="0" y="2040791"/>
            <a:ext cx="1207734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- Entry-level - shorter durations of on-site training, job training, and work experience </a:t>
            </a:r>
          </a:p>
          <a:p>
            <a:r>
              <a:rPr lang="en-GB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for hands-on learning.</a:t>
            </a:r>
          </a:p>
          <a:p>
            <a:endParaRPr lang="en-GB" sz="28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- Mid-level roles - candidates with extensive work experience, especially durations </a:t>
            </a:r>
          </a:p>
          <a:p>
            <a:r>
              <a:rPr lang="en-GB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over one year, up to and including two years.</a:t>
            </a:r>
          </a:p>
          <a:p>
            <a:endParaRPr lang="en-GB" sz="28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- Certain certifications, hold significance in both entry and mid-level roles.</a:t>
            </a:r>
          </a:p>
          <a:p>
            <a:endParaRPr lang="en-GB" sz="28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- Skill-based qualifications over educational attainment in the progression from</a:t>
            </a:r>
          </a:p>
          <a:p>
            <a:r>
              <a:rPr lang="en-GB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entry to mid-level positions.</a:t>
            </a:r>
            <a:endParaRPr lang="en-US" sz="28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9" name="Graphic 8" descr="End">
            <a:extLst>
              <a:ext uri="{FF2B5EF4-FFF2-40B4-BE49-F238E27FC236}">
                <a16:creationId xmlns:a16="http://schemas.microsoft.com/office/drawing/2014/main" id="{9BDD7284-3CD2-4FD3-832E-6CF31C9B8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5140" y="592905"/>
            <a:ext cx="713433" cy="7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103745B-070E-4CEA-90B6-9FA01573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38" y="141446"/>
            <a:ext cx="6772642" cy="657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00F4401-689D-4C48-9C7D-A99017AD3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/>
          <a:stretch/>
        </p:blipFill>
        <p:spPr bwMode="auto">
          <a:xfrm>
            <a:off x="-1624844" y="141446"/>
            <a:ext cx="6922282" cy="657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35A76338-2AD1-404E-9414-898E76B0F010}"/>
              </a:ext>
            </a:extLst>
          </p:cNvPr>
          <p:cNvSpPr/>
          <p:nvPr/>
        </p:nvSpPr>
        <p:spPr>
          <a:xfrm>
            <a:off x="-4243754" y="-2532185"/>
            <a:ext cx="18780369" cy="12871939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03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FAF2F-8B33-4D64-A3E3-BC1C2A252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08" y="1397021"/>
            <a:ext cx="5858692" cy="5140939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Project description</a:t>
            </a:r>
          </a:p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Dataset and tools</a:t>
            </a:r>
          </a:p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Short description of the work-flow</a:t>
            </a:r>
          </a:p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Questions selected</a:t>
            </a:r>
          </a:p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Visualizations of each questions</a:t>
            </a:r>
          </a:p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Models used</a:t>
            </a:r>
          </a:p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Models comparisons</a:t>
            </a:r>
          </a:p>
          <a:p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Conclusions</a:t>
            </a:r>
          </a:p>
        </p:txBody>
      </p:sp>
      <p:pic>
        <p:nvPicPr>
          <p:cNvPr id="2054" name="Picture 6" descr="Talent - Cardo AI">
            <a:extLst>
              <a:ext uri="{FF2B5EF4-FFF2-40B4-BE49-F238E27FC236}">
                <a16:creationId xmlns:a16="http://schemas.microsoft.com/office/drawing/2014/main" id="{B0F7A1CD-D43E-4446-BD01-C4BFFD45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-1908823"/>
            <a:ext cx="6226241" cy="93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F84795-315D-4B99-B133-5AEADF843B16}"/>
              </a:ext>
            </a:extLst>
          </p:cNvPr>
          <p:cNvSpPr/>
          <p:nvPr/>
        </p:nvSpPr>
        <p:spPr>
          <a:xfrm>
            <a:off x="135372" y="208344"/>
            <a:ext cx="6346452" cy="94912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50A5C4-71B7-4734-8DD1-B851A8AB5B79}"/>
              </a:ext>
            </a:extLst>
          </p:cNvPr>
          <p:cNvSpPr txBox="1">
            <a:spLocks/>
          </p:cNvSpPr>
          <p:nvPr/>
        </p:nvSpPr>
        <p:spPr>
          <a:xfrm>
            <a:off x="259079" y="0"/>
            <a:ext cx="6894075" cy="1343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Presentation overview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7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103745B-070E-4CEA-90B6-9FA01573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38" y="141446"/>
            <a:ext cx="6772642" cy="657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00F4401-689D-4C48-9C7D-A99017AD3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/>
          <a:stretch/>
        </p:blipFill>
        <p:spPr bwMode="auto">
          <a:xfrm>
            <a:off x="-1624844" y="141446"/>
            <a:ext cx="6922282" cy="657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35A76338-2AD1-404E-9414-898E76B0F010}"/>
              </a:ext>
            </a:extLst>
          </p:cNvPr>
          <p:cNvSpPr/>
          <p:nvPr/>
        </p:nvSpPr>
        <p:spPr>
          <a:xfrm rot="5400000">
            <a:off x="-5423119" y="-5074339"/>
            <a:ext cx="30640925" cy="23044372"/>
          </a:xfrm>
          <a:prstGeom prst="frame">
            <a:avLst>
              <a:gd name="adj1" fmla="val 31245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F28BFC-5799-4A1C-B5E7-E21398D92AA2}"/>
              </a:ext>
            </a:extLst>
          </p:cNvPr>
          <p:cNvSpPr txBox="1"/>
          <p:nvPr/>
        </p:nvSpPr>
        <p:spPr>
          <a:xfrm>
            <a:off x="0" y="2595440"/>
            <a:ext cx="542328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 visualization of the </a:t>
            </a:r>
          </a:p>
          <a:p>
            <a:r>
              <a:rPr lang="en-GB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categories that the </a:t>
            </a:r>
          </a:p>
          <a:p>
            <a:r>
              <a:rPr lang="en-GB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emerging technologies </a:t>
            </a:r>
          </a:p>
          <a:p>
            <a:r>
              <a:rPr lang="en-GB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belong to</a:t>
            </a:r>
            <a:endParaRPr lang="en-US" sz="44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CB0E9-BE92-47CB-A369-553D9D30C588}"/>
              </a:ext>
            </a:extLst>
          </p:cNvPr>
          <p:cNvSpPr txBox="1"/>
          <p:nvPr/>
        </p:nvSpPr>
        <p:spPr>
          <a:xfrm>
            <a:off x="0" y="767262"/>
            <a:ext cx="4972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Second Question</a:t>
            </a:r>
            <a:endParaRPr lang="en-US" sz="6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14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103745B-070E-4CEA-90B6-9FA01573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38" y="141446"/>
            <a:ext cx="6772642" cy="657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00F4401-689D-4C48-9C7D-A99017AD3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/>
          <a:stretch/>
        </p:blipFill>
        <p:spPr bwMode="auto">
          <a:xfrm>
            <a:off x="-1624844" y="141446"/>
            <a:ext cx="6922282" cy="657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35A76338-2AD1-404E-9414-898E76B0F010}"/>
              </a:ext>
            </a:extLst>
          </p:cNvPr>
          <p:cNvSpPr/>
          <p:nvPr/>
        </p:nvSpPr>
        <p:spPr>
          <a:xfrm rot="5400000">
            <a:off x="-11016343" y="-6923314"/>
            <a:ext cx="25037143" cy="21379543"/>
          </a:xfrm>
          <a:prstGeom prst="frame">
            <a:avLst>
              <a:gd name="adj1" fmla="val 32051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752BF-479D-4AC3-8BCD-56AEEE3BE660}"/>
              </a:ext>
            </a:extLst>
          </p:cNvPr>
          <p:cNvSpPr txBox="1"/>
          <p:nvPr/>
        </p:nvSpPr>
        <p:spPr>
          <a:xfrm>
            <a:off x="5759999" y="1869203"/>
            <a:ext cx="542328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 visualization of the </a:t>
            </a:r>
          </a:p>
          <a:p>
            <a:r>
              <a:rPr lang="en-GB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distribution of </a:t>
            </a:r>
          </a:p>
          <a:p>
            <a:r>
              <a:rPr lang="en-GB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the categories</a:t>
            </a:r>
          </a:p>
          <a:p>
            <a:r>
              <a:rPr lang="en-GB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spread among job titles</a:t>
            </a:r>
            <a:endParaRPr lang="en-US" sz="44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7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7C1DFE3F-3493-4F5A-8F53-EF470301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2675"/>
            <a:ext cx="6194463" cy="322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C04D34-E846-4320-8664-195F6DDD5E30}"/>
              </a:ext>
            </a:extLst>
          </p:cNvPr>
          <p:cNvSpPr txBox="1"/>
          <p:nvPr/>
        </p:nvSpPr>
        <p:spPr>
          <a:xfrm>
            <a:off x="3965068" y="339635"/>
            <a:ext cx="8226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Bernard MT Condensed" panose="02050806060905020404" pitchFamily="18" charset="0"/>
              </a:rPr>
              <a:t>Conclusion (most emerging technologies)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0BC59-F703-4BEA-94C1-1F2AC467C057}"/>
              </a:ext>
            </a:extLst>
          </p:cNvPr>
          <p:cNvSpPr txBox="1"/>
          <p:nvPr/>
        </p:nvSpPr>
        <p:spPr>
          <a:xfrm>
            <a:off x="6096000" y="1667283"/>
            <a:ext cx="61932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Bernard MT Condensed" panose="02050806060905020404" pitchFamily="18" charset="0"/>
              </a:rPr>
              <a:t>- Web Platform Development Software, Object or</a:t>
            </a:r>
          </a:p>
          <a:p>
            <a:r>
              <a:rPr lang="en-GB" dirty="0">
                <a:latin typeface="Bernard MT Condensed" panose="02050806060905020404" pitchFamily="18" charset="0"/>
              </a:rPr>
              <a:t> Component-Oriented Development Software, and </a:t>
            </a:r>
          </a:p>
          <a:p>
            <a:r>
              <a:rPr lang="en-GB" dirty="0">
                <a:latin typeface="Bernard MT Condensed" panose="02050806060905020404" pitchFamily="18" charset="0"/>
              </a:rPr>
              <a:t>Database User Interface and Query Software being prominent</a:t>
            </a:r>
          </a:p>
          <a:p>
            <a:endParaRPr lang="en-GB" dirty="0">
              <a:latin typeface="Bernard MT Condensed" panose="02050806060905020404" pitchFamily="18" charset="0"/>
            </a:endParaRPr>
          </a:p>
          <a:p>
            <a:r>
              <a:rPr lang="en-GB" dirty="0">
                <a:latin typeface="Bernard MT Condensed" panose="02050806060905020404" pitchFamily="18" charset="0"/>
              </a:rPr>
              <a:t>- Object or Component-Oriented Development Software is highly</a:t>
            </a:r>
          </a:p>
          <a:p>
            <a:r>
              <a:rPr lang="en-GB" dirty="0">
                <a:latin typeface="Bernard MT Condensed" panose="02050806060905020404" pitchFamily="18" charset="0"/>
              </a:rPr>
              <a:t> demanded across various job titles</a:t>
            </a:r>
          </a:p>
          <a:p>
            <a:endParaRPr lang="en-GB" dirty="0">
              <a:latin typeface="Bernard MT Condensed" panose="02050806060905020404" pitchFamily="18" charset="0"/>
            </a:endParaRPr>
          </a:p>
          <a:p>
            <a:r>
              <a:rPr lang="en-GB" dirty="0">
                <a:latin typeface="Bernard MT Condensed" panose="02050806060905020404" pitchFamily="18" charset="0"/>
              </a:rPr>
              <a:t>- Python stands out, covering 14.9% of technologies used in 18</a:t>
            </a:r>
          </a:p>
          <a:p>
            <a:r>
              <a:rPr lang="en-GB" dirty="0">
                <a:latin typeface="Bernard MT Condensed" panose="02050806060905020404" pitchFamily="18" charset="0"/>
              </a:rPr>
              <a:t> different job titles</a:t>
            </a:r>
          </a:p>
          <a:p>
            <a:endParaRPr lang="en-GB" dirty="0">
              <a:latin typeface="Bernard MT Condensed" panose="02050806060905020404" pitchFamily="18" charset="0"/>
            </a:endParaRPr>
          </a:p>
          <a:p>
            <a:r>
              <a:rPr lang="en-GB" dirty="0">
                <a:latin typeface="Bernard MT Condensed" panose="02050806060905020404" pitchFamily="18" charset="0"/>
              </a:rPr>
              <a:t>- Microsoft Excel, exerts significant influence across diverse job roles</a:t>
            </a:r>
            <a:endParaRPr lang="en-US" dirty="0">
              <a:latin typeface="Bernard MT Condensed" panose="02050806060905020404" pitchFamily="18" charset="0"/>
            </a:endParaRPr>
          </a:p>
        </p:txBody>
      </p:sp>
      <p:pic>
        <p:nvPicPr>
          <p:cNvPr id="5" name="Graphic 4" descr="End">
            <a:extLst>
              <a:ext uri="{FF2B5EF4-FFF2-40B4-BE49-F238E27FC236}">
                <a16:creationId xmlns:a16="http://schemas.microsoft.com/office/drawing/2014/main" id="{04012EE8-DA93-450D-952E-3BEA9655A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635" y="334088"/>
            <a:ext cx="713433" cy="7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0BDB8AA6-980E-4C1E-8357-9C402FDD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12" y="118330"/>
            <a:ext cx="568642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29916491-BA8F-4F59-8CE1-581ACFF9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03" y="3929795"/>
            <a:ext cx="53149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D31ABDD5-88B6-4972-B9B7-302C03D42C60}"/>
              </a:ext>
            </a:extLst>
          </p:cNvPr>
          <p:cNvSpPr/>
          <p:nvPr/>
        </p:nvSpPr>
        <p:spPr>
          <a:xfrm>
            <a:off x="-3238500" y="-5905500"/>
            <a:ext cx="18669000" cy="18669000"/>
          </a:xfrm>
          <a:prstGeom prst="donut">
            <a:avLst>
              <a:gd name="adj" fmla="val 10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8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0BDB8AA6-980E-4C1E-8357-9C402FDD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12" y="118330"/>
            <a:ext cx="568642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29916491-BA8F-4F59-8CE1-581ACFF9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03" y="3929795"/>
            <a:ext cx="53149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D31ABDD5-88B6-4972-B9B7-302C03D42C60}"/>
              </a:ext>
            </a:extLst>
          </p:cNvPr>
          <p:cNvSpPr/>
          <p:nvPr/>
        </p:nvSpPr>
        <p:spPr>
          <a:xfrm>
            <a:off x="-2004715" y="-5102173"/>
            <a:ext cx="20749986" cy="20749986"/>
          </a:xfrm>
          <a:prstGeom prst="donut">
            <a:avLst>
              <a:gd name="adj" fmla="val 34759"/>
            </a:avLst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8E596-7074-4E79-BCA5-A9A56D98A57E}"/>
              </a:ext>
            </a:extLst>
          </p:cNvPr>
          <p:cNvSpPr txBox="1"/>
          <p:nvPr/>
        </p:nvSpPr>
        <p:spPr>
          <a:xfrm>
            <a:off x="793719" y="3140505"/>
            <a:ext cx="5109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 distribution of tools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used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among different jobs</a:t>
            </a:r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94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0BDB8AA6-980E-4C1E-8357-9C402FDD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12" y="118330"/>
            <a:ext cx="568642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29916491-BA8F-4F59-8CE1-581ACFF9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03" y="3929795"/>
            <a:ext cx="53149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D31ABDD5-88B6-4972-B9B7-302C03D42C60}"/>
              </a:ext>
            </a:extLst>
          </p:cNvPr>
          <p:cNvSpPr/>
          <p:nvPr/>
        </p:nvSpPr>
        <p:spPr>
          <a:xfrm>
            <a:off x="-8262814" y="-10121901"/>
            <a:ext cx="22645076" cy="22777417"/>
          </a:xfrm>
          <a:prstGeom prst="donut">
            <a:avLst>
              <a:gd name="adj" fmla="val 36622"/>
            </a:avLst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E8782-BD43-425E-93DD-5F9DF1BBFF17}"/>
              </a:ext>
            </a:extLst>
          </p:cNvPr>
          <p:cNvSpPr txBox="1"/>
          <p:nvPr/>
        </p:nvSpPr>
        <p:spPr>
          <a:xfrm>
            <a:off x="6096000" y="1560364"/>
            <a:ext cx="545309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 comparison between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different jobs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related with the tools they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require</a:t>
            </a:r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D31ABDD5-88B6-4972-B9B7-302C03D42C60}"/>
              </a:ext>
            </a:extLst>
          </p:cNvPr>
          <p:cNvSpPr/>
          <p:nvPr/>
        </p:nvSpPr>
        <p:spPr>
          <a:xfrm>
            <a:off x="-5226538" y="-7959709"/>
            <a:ext cx="22645076" cy="22777417"/>
          </a:xfrm>
          <a:prstGeom prst="donut">
            <a:avLst>
              <a:gd name="adj" fmla="val 30924"/>
            </a:avLst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E8782-BD43-425E-93DD-5F9DF1BBFF17}"/>
              </a:ext>
            </a:extLst>
          </p:cNvPr>
          <p:cNvSpPr txBox="1"/>
          <p:nvPr/>
        </p:nvSpPr>
        <p:spPr>
          <a:xfrm>
            <a:off x="4438757" y="298610"/>
            <a:ext cx="3314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Bernard MT Condensed" panose="02050806060905020404" pitchFamily="18" charset="0"/>
              </a:rPr>
              <a:t>Conclusions</a:t>
            </a:r>
          </a:p>
          <a:p>
            <a:pPr algn="ctr"/>
            <a:r>
              <a:rPr lang="en-GB" sz="4000" dirty="0">
                <a:latin typeface="Bernard MT Condensed" panose="02050806060905020404" pitchFamily="18" charset="0"/>
              </a:rPr>
              <a:t>(tools used)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A77D3-C46F-46D2-8FF6-9372A0887188}"/>
              </a:ext>
            </a:extLst>
          </p:cNvPr>
          <p:cNvSpPr txBox="1"/>
          <p:nvPr/>
        </p:nvSpPr>
        <p:spPr>
          <a:xfrm>
            <a:off x="2150294" y="1984525"/>
            <a:ext cx="763017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>
                <a:latin typeface="Bernard MT Condensed" panose="02050806060905020404" pitchFamily="18" charset="0"/>
              </a:rPr>
              <a:t>- Specialized tools play a crucial role in professions like Nano-system Engineers, Electrical Engineers, and Microsystem Engineers.</a:t>
            </a:r>
          </a:p>
          <a:p>
            <a:endParaRPr lang="en-GB" sz="1700" dirty="0">
              <a:latin typeface="Bernard MT Condensed" panose="02050806060905020404" pitchFamily="18" charset="0"/>
            </a:endParaRPr>
          </a:p>
          <a:p>
            <a:r>
              <a:rPr lang="en-GB" sz="1700" dirty="0">
                <a:latin typeface="Bernard MT Condensed" panose="02050806060905020404" pitchFamily="18" charset="0"/>
              </a:rPr>
              <a:t>- Nano-system Engineers, in particular, rely on a diverse set of tools such as </a:t>
            </a:r>
            <a:r>
              <a:rPr lang="en-GB" sz="1700" dirty="0" err="1">
                <a:latin typeface="Bernard MT Condensed" panose="02050806060905020404" pitchFamily="18" charset="0"/>
              </a:rPr>
              <a:t>Ashing</a:t>
            </a:r>
            <a:r>
              <a:rPr lang="en-GB" sz="1700" dirty="0">
                <a:latin typeface="Bernard MT Condensed" panose="02050806060905020404" pitchFamily="18" charset="0"/>
              </a:rPr>
              <a:t> systems, Atomic Absorption Spectrometers, and Atomic Force Microscopes, revealing the intricacies of their work.</a:t>
            </a:r>
          </a:p>
          <a:p>
            <a:endParaRPr lang="en-GB" sz="1700" dirty="0">
              <a:latin typeface="Bernard MT Condensed" panose="02050806060905020404" pitchFamily="18" charset="0"/>
            </a:endParaRPr>
          </a:p>
          <a:p>
            <a:r>
              <a:rPr lang="en-GB" sz="1700" dirty="0">
                <a:latin typeface="Bernard MT Condensed" panose="02050806060905020404" pitchFamily="18" charset="0"/>
              </a:rPr>
              <a:t>- The distribution of tools among professionals emphasizes the importance of Personal Computers, Desktop Computers, Laptop Computers, and Mainframe Computers.</a:t>
            </a:r>
          </a:p>
        </p:txBody>
      </p:sp>
      <p:pic>
        <p:nvPicPr>
          <p:cNvPr id="7" name="Graphic 6" descr="End">
            <a:extLst>
              <a:ext uri="{FF2B5EF4-FFF2-40B4-BE49-F238E27FC236}">
                <a16:creationId xmlns:a16="http://schemas.microsoft.com/office/drawing/2014/main" id="{86FCEEE6-B3D4-4311-BE22-E976B270C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2040" y="298610"/>
            <a:ext cx="713433" cy="7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8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4896A219-CAA9-458C-BFB1-BE70B2EF6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t="382" r="1022" b="-382"/>
          <a:stretch/>
        </p:blipFill>
        <p:spPr bwMode="auto">
          <a:xfrm>
            <a:off x="113808" y="1839311"/>
            <a:ext cx="704373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84B8905C-5DA3-4229-AED0-7ECD0B252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8594"/>
            <a:ext cx="3121228" cy="20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442750B1-9678-4259-898C-D763C118D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67600"/>
            <a:ext cx="3121228" cy="20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75698D06-EA0B-46D0-AC00-63428386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20" y="4632748"/>
            <a:ext cx="3244779" cy="20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2349DFA-1BB6-4079-B93E-8172FE79403C}"/>
              </a:ext>
            </a:extLst>
          </p:cNvPr>
          <p:cNvSpPr/>
          <p:nvPr/>
        </p:nvSpPr>
        <p:spPr>
          <a:xfrm>
            <a:off x="-2844800" y="-2682240"/>
            <a:ext cx="17759680" cy="12659360"/>
          </a:xfrm>
          <a:prstGeom prst="frame">
            <a:avLst/>
          </a:prstGeom>
          <a:solidFill>
            <a:schemeClr val="accent2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2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4896A219-CAA9-458C-BFB1-BE70B2EF6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t="382" r="1022" b="-382"/>
          <a:stretch/>
        </p:blipFill>
        <p:spPr bwMode="auto">
          <a:xfrm>
            <a:off x="113808" y="1839311"/>
            <a:ext cx="704373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84B8905C-5DA3-4229-AED0-7ECD0B252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8594"/>
            <a:ext cx="3121228" cy="20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442750B1-9678-4259-898C-D763C118D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67600"/>
            <a:ext cx="3121228" cy="20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75698D06-EA0B-46D0-AC00-63428386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20" y="4632748"/>
            <a:ext cx="3244779" cy="20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2349DFA-1BB6-4079-B93E-8172FE79403C}"/>
              </a:ext>
            </a:extLst>
          </p:cNvPr>
          <p:cNvSpPr/>
          <p:nvPr/>
        </p:nvSpPr>
        <p:spPr>
          <a:xfrm>
            <a:off x="-6238239" y="-2964990"/>
            <a:ext cx="18430239" cy="12787980"/>
          </a:xfrm>
          <a:prstGeom prst="frame">
            <a:avLst>
              <a:gd name="adj1" fmla="val 35595"/>
            </a:avLst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9AEF32-85D6-4CFF-BB7E-C6093FE4C69B}"/>
              </a:ext>
            </a:extLst>
          </p:cNvPr>
          <p:cNvSpPr txBox="1"/>
          <p:nvPr/>
        </p:nvSpPr>
        <p:spPr>
          <a:xfrm>
            <a:off x="7733960" y="500680"/>
            <a:ext cx="4500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Third Question</a:t>
            </a:r>
            <a:endParaRPr lang="en-US" sz="6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B501-D594-4EDF-AB62-ABACFEE63CEB}"/>
              </a:ext>
            </a:extLst>
          </p:cNvPr>
          <p:cNvSpPr txBox="1"/>
          <p:nvPr/>
        </p:nvSpPr>
        <p:spPr>
          <a:xfrm>
            <a:off x="7733960" y="2387057"/>
            <a:ext cx="39356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Visualization of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non-practical skills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among all the jobs</a:t>
            </a:r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6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4896A219-CAA9-458C-BFB1-BE70B2EF6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t="382" r="1022" b="-382"/>
          <a:stretch/>
        </p:blipFill>
        <p:spPr bwMode="auto">
          <a:xfrm>
            <a:off x="113808" y="1839311"/>
            <a:ext cx="704373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84B8905C-5DA3-4229-AED0-7ECD0B252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8594"/>
            <a:ext cx="3121228" cy="20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442750B1-9678-4259-898C-D763C118D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67600"/>
            <a:ext cx="3121228" cy="20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75698D06-EA0B-46D0-AC00-63428386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20" y="4632748"/>
            <a:ext cx="3244779" cy="20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2349DFA-1BB6-4079-B93E-8172FE79403C}"/>
              </a:ext>
            </a:extLst>
          </p:cNvPr>
          <p:cNvSpPr/>
          <p:nvPr/>
        </p:nvSpPr>
        <p:spPr>
          <a:xfrm>
            <a:off x="-179323" y="-8348950"/>
            <a:ext cx="24235861" cy="19288924"/>
          </a:xfrm>
          <a:prstGeom prst="frame">
            <a:avLst>
              <a:gd name="adj1" fmla="val 44174"/>
            </a:avLst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5FD64-92DD-480B-86F1-8929EADF01F5}"/>
              </a:ext>
            </a:extLst>
          </p:cNvPr>
          <p:cNvSpPr txBox="1"/>
          <p:nvPr/>
        </p:nvSpPr>
        <p:spPr>
          <a:xfrm>
            <a:off x="1951424" y="2033379"/>
            <a:ext cx="63866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Distribution of non-technical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skills for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Computer system analysts</a:t>
            </a:r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6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2BF100E-56B8-4485-BE74-D564E3117904}"/>
              </a:ext>
            </a:extLst>
          </p:cNvPr>
          <p:cNvGrpSpPr/>
          <p:nvPr/>
        </p:nvGrpSpPr>
        <p:grpSpPr>
          <a:xfrm>
            <a:off x="-80865" y="-338896"/>
            <a:ext cx="6634065" cy="8047855"/>
            <a:chOff x="-80865" y="-338896"/>
            <a:chExt cx="6634065" cy="80478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DBCF5AE-6055-46E4-9B3E-F3BD2A4706D0}"/>
                </a:ext>
              </a:extLst>
            </p:cNvPr>
            <p:cNvSpPr/>
            <p:nvPr/>
          </p:nvSpPr>
          <p:spPr>
            <a:xfrm>
              <a:off x="-80865" y="-338896"/>
              <a:ext cx="6634065" cy="8047855"/>
            </a:xfrm>
            <a:custGeom>
              <a:avLst/>
              <a:gdLst/>
              <a:ahLst/>
              <a:cxnLst/>
              <a:rect l="l" t="t" r="r" b="b"/>
              <a:pathLst>
                <a:path w="6634065" h="8047855">
                  <a:moveTo>
                    <a:pt x="3745846" y="1804606"/>
                  </a:moveTo>
                  <a:cubicBezTo>
                    <a:pt x="3755799" y="1804606"/>
                    <a:pt x="3764922" y="1809665"/>
                    <a:pt x="3773217" y="1819784"/>
                  </a:cubicBezTo>
                  <a:cubicBezTo>
                    <a:pt x="3781511" y="1829903"/>
                    <a:pt x="3785658" y="1845247"/>
                    <a:pt x="3785658" y="1865816"/>
                  </a:cubicBezTo>
                  <a:lnTo>
                    <a:pt x="3785658" y="2260946"/>
                  </a:lnTo>
                  <a:cubicBezTo>
                    <a:pt x="3785658" y="2292463"/>
                    <a:pt x="3775539" y="2308222"/>
                    <a:pt x="3755301" y="2308222"/>
                  </a:cubicBezTo>
                  <a:cubicBezTo>
                    <a:pt x="3743026" y="2308222"/>
                    <a:pt x="3732244" y="2303245"/>
                    <a:pt x="3722954" y="2293292"/>
                  </a:cubicBezTo>
                  <a:cubicBezTo>
                    <a:pt x="3713665" y="2283340"/>
                    <a:pt x="3709020" y="2273884"/>
                    <a:pt x="3709020" y="2264927"/>
                  </a:cubicBezTo>
                  <a:lnTo>
                    <a:pt x="3709020" y="1846906"/>
                  </a:lnTo>
                  <a:cubicBezTo>
                    <a:pt x="3709020" y="1835958"/>
                    <a:pt x="3713333" y="1826171"/>
                    <a:pt x="3721959" y="1817545"/>
                  </a:cubicBezTo>
                  <a:cubicBezTo>
                    <a:pt x="3730585" y="1808919"/>
                    <a:pt x="3738547" y="1804606"/>
                    <a:pt x="3745846" y="1804606"/>
                  </a:cubicBezTo>
                  <a:close/>
                  <a:moveTo>
                    <a:pt x="4776109" y="1779226"/>
                  </a:moveTo>
                  <a:cubicBezTo>
                    <a:pt x="4799996" y="1779226"/>
                    <a:pt x="4811939" y="1799796"/>
                    <a:pt x="4811939" y="1840934"/>
                  </a:cubicBezTo>
                  <a:lnTo>
                    <a:pt x="4811939" y="2268410"/>
                  </a:lnTo>
                  <a:cubicBezTo>
                    <a:pt x="4811939" y="2318506"/>
                    <a:pt x="4798834" y="2343555"/>
                    <a:pt x="4772625" y="2343555"/>
                  </a:cubicBezTo>
                  <a:cubicBezTo>
                    <a:pt x="4749070" y="2343555"/>
                    <a:pt x="4737293" y="2318506"/>
                    <a:pt x="4737293" y="2268410"/>
                  </a:cubicBezTo>
                  <a:lnTo>
                    <a:pt x="4737293" y="1854868"/>
                  </a:lnTo>
                  <a:cubicBezTo>
                    <a:pt x="4737293" y="1804440"/>
                    <a:pt x="4750231" y="1779226"/>
                    <a:pt x="4776109" y="1779226"/>
                  </a:cubicBezTo>
                  <a:close/>
                  <a:moveTo>
                    <a:pt x="1918111" y="1779226"/>
                  </a:moveTo>
                  <a:cubicBezTo>
                    <a:pt x="1940339" y="1779226"/>
                    <a:pt x="1951453" y="1794819"/>
                    <a:pt x="1951453" y="1826005"/>
                  </a:cubicBezTo>
                  <a:lnTo>
                    <a:pt x="1951453" y="1990725"/>
                  </a:lnTo>
                  <a:lnTo>
                    <a:pt x="1884271" y="1990725"/>
                  </a:lnTo>
                  <a:lnTo>
                    <a:pt x="1884271" y="1826005"/>
                  </a:lnTo>
                  <a:cubicBezTo>
                    <a:pt x="1884271" y="1794819"/>
                    <a:pt x="1895551" y="1779226"/>
                    <a:pt x="1918111" y="1779226"/>
                  </a:cubicBezTo>
                  <a:close/>
                  <a:moveTo>
                    <a:pt x="4308858" y="1722992"/>
                  </a:moveTo>
                  <a:cubicBezTo>
                    <a:pt x="4295588" y="1722992"/>
                    <a:pt x="4288953" y="1728467"/>
                    <a:pt x="4288953" y="1739415"/>
                  </a:cubicBezTo>
                  <a:lnTo>
                    <a:pt x="4288953" y="1772259"/>
                  </a:lnTo>
                  <a:cubicBezTo>
                    <a:pt x="4288953" y="1780222"/>
                    <a:pt x="4291938" y="1785032"/>
                    <a:pt x="4297910" y="1786691"/>
                  </a:cubicBezTo>
                  <a:cubicBezTo>
                    <a:pt x="4312176" y="1790672"/>
                    <a:pt x="4319309" y="1802284"/>
                    <a:pt x="4319309" y="1821526"/>
                  </a:cubicBezTo>
                  <a:lnTo>
                    <a:pt x="4319309" y="2317677"/>
                  </a:lnTo>
                  <a:cubicBezTo>
                    <a:pt x="4319309" y="2327298"/>
                    <a:pt x="4314001" y="2333933"/>
                    <a:pt x="4303384" y="2337583"/>
                  </a:cubicBezTo>
                  <a:cubicBezTo>
                    <a:pt x="4294758" y="2340569"/>
                    <a:pt x="4290445" y="2351019"/>
                    <a:pt x="4290445" y="2368934"/>
                  </a:cubicBezTo>
                  <a:cubicBezTo>
                    <a:pt x="4290445" y="2383864"/>
                    <a:pt x="4291108" y="2393070"/>
                    <a:pt x="4292432" y="2396554"/>
                  </a:cubicBezTo>
                  <a:cubicBezTo>
                    <a:pt x="4293757" y="2400037"/>
                    <a:pt x="4296736" y="2402111"/>
                    <a:pt x="4301370" y="2402774"/>
                  </a:cubicBezTo>
                  <a:lnTo>
                    <a:pt x="4494021" y="2402774"/>
                  </a:lnTo>
                  <a:cubicBezTo>
                    <a:pt x="4502958" y="2402774"/>
                    <a:pt x="4508254" y="2400949"/>
                    <a:pt x="4509910" y="2397300"/>
                  </a:cubicBezTo>
                  <a:cubicBezTo>
                    <a:pt x="4511567" y="2393651"/>
                    <a:pt x="4512395" y="2382702"/>
                    <a:pt x="4512395" y="2364456"/>
                  </a:cubicBezTo>
                  <a:cubicBezTo>
                    <a:pt x="4512395" y="2348531"/>
                    <a:pt x="4506527" y="2338246"/>
                    <a:pt x="4494791" y="2333602"/>
                  </a:cubicBezTo>
                  <a:cubicBezTo>
                    <a:pt x="4489902" y="2331611"/>
                    <a:pt x="4486969" y="2329455"/>
                    <a:pt x="4485992" y="2327132"/>
                  </a:cubicBezTo>
                  <a:cubicBezTo>
                    <a:pt x="4485015" y="2324810"/>
                    <a:pt x="4484527" y="2319668"/>
                    <a:pt x="4484527" y="2311705"/>
                  </a:cubicBezTo>
                  <a:lnTo>
                    <a:pt x="4484527" y="1739415"/>
                  </a:lnTo>
                  <a:cubicBezTo>
                    <a:pt x="4484527" y="1728467"/>
                    <a:pt x="4478887" y="1722992"/>
                    <a:pt x="4467607" y="1722992"/>
                  </a:cubicBezTo>
                  <a:close/>
                  <a:moveTo>
                    <a:pt x="3270633" y="1722992"/>
                  </a:moveTo>
                  <a:cubicBezTo>
                    <a:pt x="3257363" y="1722992"/>
                    <a:pt x="3250727" y="1728467"/>
                    <a:pt x="3250727" y="1739415"/>
                  </a:cubicBezTo>
                  <a:lnTo>
                    <a:pt x="3250727" y="1772259"/>
                  </a:lnTo>
                  <a:cubicBezTo>
                    <a:pt x="3250727" y="1780222"/>
                    <a:pt x="3253713" y="1785032"/>
                    <a:pt x="3259685" y="1786691"/>
                  </a:cubicBezTo>
                  <a:cubicBezTo>
                    <a:pt x="3273951" y="1790672"/>
                    <a:pt x="3281084" y="1802284"/>
                    <a:pt x="3281084" y="1821526"/>
                  </a:cubicBezTo>
                  <a:lnTo>
                    <a:pt x="3281084" y="2317677"/>
                  </a:lnTo>
                  <a:cubicBezTo>
                    <a:pt x="3281084" y="2327298"/>
                    <a:pt x="3275775" y="2333933"/>
                    <a:pt x="3265159" y="2337583"/>
                  </a:cubicBezTo>
                  <a:cubicBezTo>
                    <a:pt x="3256533" y="2340569"/>
                    <a:pt x="3252220" y="2351019"/>
                    <a:pt x="3252220" y="2368934"/>
                  </a:cubicBezTo>
                  <a:cubicBezTo>
                    <a:pt x="3252220" y="2383864"/>
                    <a:pt x="3252883" y="2393070"/>
                    <a:pt x="3254207" y="2396554"/>
                  </a:cubicBezTo>
                  <a:cubicBezTo>
                    <a:pt x="3255531" y="2400037"/>
                    <a:pt x="3258511" y="2402111"/>
                    <a:pt x="3263145" y="2402774"/>
                  </a:cubicBezTo>
                  <a:lnTo>
                    <a:pt x="3455796" y="2402774"/>
                  </a:lnTo>
                  <a:cubicBezTo>
                    <a:pt x="3464732" y="2402774"/>
                    <a:pt x="3470029" y="2400949"/>
                    <a:pt x="3471685" y="2397300"/>
                  </a:cubicBezTo>
                  <a:cubicBezTo>
                    <a:pt x="3473342" y="2393651"/>
                    <a:pt x="3474170" y="2382702"/>
                    <a:pt x="3474170" y="2364456"/>
                  </a:cubicBezTo>
                  <a:cubicBezTo>
                    <a:pt x="3474170" y="2348531"/>
                    <a:pt x="3468301" y="2338246"/>
                    <a:pt x="3456566" y="2333602"/>
                  </a:cubicBezTo>
                  <a:cubicBezTo>
                    <a:pt x="3451677" y="2331611"/>
                    <a:pt x="3448744" y="2329455"/>
                    <a:pt x="3447767" y="2327132"/>
                  </a:cubicBezTo>
                  <a:cubicBezTo>
                    <a:pt x="3446790" y="2324810"/>
                    <a:pt x="3446301" y="2319668"/>
                    <a:pt x="3446301" y="2311705"/>
                  </a:cubicBezTo>
                  <a:lnTo>
                    <a:pt x="3446301" y="1739415"/>
                  </a:lnTo>
                  <a:cubicBezTo>
                    <a:pt x="3446301" y="1728467"/>
                    <a:pt x="3440662" y="1722992"/>
                    <a:pt x="3429382" y="1722992"/>
                  </a:cubicBezTo>
                  <a:close/>
                  <a:moveTo>
                    <a:pt x="5367882" y="1716025"/>
                  </a:moveTo>
                  <a:cubicBezTo>
                    <a:pt x="5317123" y="1716025"/>
                    <a:pt x="5272003" y="1740908"/>
                    <a:pt x="5232523" y="1790672"/>
                  </a:cubicBezTo>
                  <a:lnTo>
                    <a:pt x="5232523" y="1738419"/>
                  </a:lnTo>
                  <a:cubicBezTo>
                    <a:pt x="5232523" y="1732116"/>
                    <a:pt x="5231694" y="1727969"/>
                    <a:pt x="5230035" y="1725978"/>
                  </a:cubicBezTo>
                  <a:cubicBezTo>
                    <a:pt x="5228376" y="1723988"/>
                    <a:pt x="5224063" y="1722992"/>
                    <a:pt x="5217096" y="1722992"/>
                  </a:cubicBezTo>
                  <a:lnTo>
                    <a:pt x="5054864" y="1722992"/>
                  </a:lnTo>
                  <a:cubicBezTo>
                    <a:pt x="5045575" y="1722992"/>
                    <a:pt x="5040930" y="1728135"/>
                    <a:pt x="5040930" y="1738419"/>
                  </a:cubicBezTo>
                  <a:lnTo>
                    <a:pt x="5040930" y="1764795"/>
                  </a:lnTo>
                  <a:cubicBezTo>
                    <a:pt x="5040930" y="1772425"/>
                    <a:pt x="5044082" y="1777733"/>
                    <a:pt x="5050385" y="1780719"/>
                  </a:cubicBezTo>
                  <a:cubicBezTo>
                    <a:pt x="5061665" y="1786027"/>
                    <a:pt x="5067305" y="1794487"/>
                    <a:pt x="5067305" y="1806099"/>
                  </a:cubicBezTo>
                  <a:lnTo>
                    <a:pt x="5067305" y="2292795"/>
                  </a:lnTo>
                  <a:cubicBezTo>
                    <a:pt x="5067305" y="2309715"/>
                    <a:pt x="5066144" y="2320663"/>
                    <a:pt x="5063821" y="2325639"/>
                  </a:cubicBezTo>
                  <a:cubicBezTo>
                    <a:pt x="5061499" y="2330616"/>
                    <a:pt x="5056357" y="2335924"/>
                    <a:pt x="5048395" y="2341564"/>
                  </a:cubicBezTo>
                  <a:cubicBezTo>
                    <a:pt x="5042423" y="2345545"/>
                    <a:pt x="5039437" y="2352346"/>
                    <a:pt x="5039437" y="2361967"/>
                  </a:cubicBezTo>
                  <a:lnTo>
                    <a:pt x="5039437" y="2380380"/>
                  </a:lnTo>
                  <a:cubicBezTo>
                    <a:pt x="5039437" y="2390333"/>
                    <a:pt x="5040598" y="2396554"/>
                    <a:pt x="5042920" y="2399042"/>
                  </a:cubicBezTo>
                  <a:cubicBezTo>
                    <a:pt x="5045243" y="2401530"/>
                    <a:pt x="5050717" y="2402774"/>
                    <a:pt x="5059343" y="2402774"/>
                  </a:cubicBezTo>
                  <a:lnTo>
                    <a:pt x="5236007" y="2402774"/>
                  </a:lnTo>
                  <a:cubicBezTo>
                    <a:pt x="5252263" y="2402774"/>
                    <a:pt x="5260391" y="2397134"/>
                    <a:pt x="5260391" y="2385854"/>
                  </a:cubicBezTo>
                  <a:lnTo>
                    <a:pt x="5260391" y="2360474"/>
                  </a:lnTo>
                  <a:cubicBezTo>
                    <a:pt x="5260391" y="2349858"/>
                    <a:pt x="5256908" y="2342559"/>
                    <a:pt x="5249941" y="2338578"/>
                  </a:cubicBezTo>
                  <a:cubicBezTo>
                    <a:pt x="5238329" y="2331943"/>
                    <a:pt x="5232523" y="2322653"/>
                    <a:pt x="5232523" y="2310710"/>
                  </a:cubicBezTo>
                  <a:lnTo>
                    <a:pt x="5232523" y="1846408"/>
                  </a:lnTo>
                  <a:cubicBezTo>
                    <a:pt x="5248779" y="1831811"/>
                    <a:pt x="5263875" y="1824512"/>
                    <a:pt x="5277809" y="1824512"/>
                  </a:cubicBezTo>
                  <a:cubicBezTo>
                    <a:pt x="5299041" y="1824512"/>
                    <a:pt x="5309658" y="1837451"/>
                    <a:pt x="5309658" y="1863328"/>
                  </a:cubicBezTo>
                  <a:lnTo>
                    <a:pt x="5309658" y="2336587"/>
                  </a:lnTo>
                  <a:cubicBezTo>
                    <a:pt x="5309658" y="2363792"/>
                    <a:pt x="5319611" y="2385854"/>
                    <a:pt x="5339517" y="2402774"/>
                  </a:cubicBezTo>
                  <a:lnTo>
                    <a:pt x="5479355" y="2402774"/>
                  </a:lnTo>
                  <a:cubicBezTo>
                    <a:pt x="5487317" y="2402774"/>
                    <a:pt x="5492542" y="2401281"/>
                    <a:pt x="5495030" y="2398295"/>
                  </a:cubicBezTo>
                  <a:cubicBezTo>
                    <a:pt x="5497519" y="2395309"/>
                    <a:pt x="5498763" y="2386186"/>
                    <a:pt x="5498763" y="2370925"/>
                  </a:cubicBezTo>
                  <a:cubicBezTo>
                    <a:pt x="5498763" y="2351683"/>
                    <a:pt x="5494947" y="2339739"/>
                    <a:pt x="5487317" y="2335095"/>
                  </a:cubicBezTo>
                  <a:cubicBezTo>
                    <a:pt x="5479023" y="2329455"/>
                    <a:pt x="5474876" y="2321326"/>
                    <a:pt x="5474876" y="2310710"/>
                  </a:cubicBezTo>
                  <a:lnTo>
                    <a:pt x="5474876" y="1833967"/>
                  </a:lnTo>
                  <a:cubicBezTo>
                    <a:pt x="5474876" y="1800127"/>
                    <a:pt x="5465711" y="1772010"/>
                    <a:pt x="5447381" y="1749616"/>
                  </a:cubicBezTo>
                  <a:cubicBezTo>
                    <a:pt x="5429051" y="1727222"/>
                    <a:pt x="5402551" y="1716025"/>
                    <a:pt x="5367882" y="1716025"/>
                  </a:cubicBezTo>
                  <a:close/>
                  <a:moveTo>
                    <a:pt x="4776109" y="1716025"/>
                  </a:moveTo>
                  <a:cubicBezTo>
                    <a:pt x="4710751" y="1716025"/>
                    <a:pt x="4658084" y="1745552"/>
                    <a:pt x="4618107" y="1804606"/>
                  </a:cubicBezTo>
                  <a:cubicBezTo>
                    <a:pt x="4578129" y="1863660"/>
                    <a:pt x="4558141" y="1950748"/>
                    <a:pt x="4558141" y="2065869"/>
                  </a:cubicBezTo>
                  <a:cubicBezTo>
                    <a:pt x="4558141" y="2146488"/>
                    <a:pt x="4566849" y="2210020"/>
                    <a:pt x="4584267" y="2256467"/>
                  </a:cubicBezTo>
                  <a:cubicBezTo>
                    <a:pt x="4601685" y="2302914"/>
                    <a:pt x="4626484" y="2340071"/>
                    <a:pt x="4658665" y="2367939"/>
                  </a:cubicBezTo>
                  <a:cubicBezTo>
                    <a:pt x="4690846" y="2395807"/>
                    <a:pt x="4728833" y="2409741"/>
                    <a:pt x="4772625" y="2409741"/>
                  </a:cubicBezTo>
                  <a:cubicBezTo>
                    <a:pt x="4835992" y="2409741"/>
                    <a:pt x="4888908" y="2379302"/>
                    <a:pt x="4931374" y="2318423"/>
                  </a:cubicBezTo>
                  <a:cubicBezTo>
                    <a:pt x="4973839" y="2257545"/>
                    <a:pt x="4995072" y="2167720"/>
                    <a:pt x="4995072" y="2048949"/>
                  </a:cubicBezTo>
                  <a:cubicBezTo>
                    <a:pt x="4995072" y="1938804"/>
                    <a:pt x="4974171" y="1855781"/>
                    <a:pt x="4932369" y="1799878"/>
                  </a:cubicBezTo>
                  <a:cubicBezTo>
                    <a:pt x="4890567" y="1743976"/>
                    <a:pt x="4838480" y="1716025"/>
                    <a:pt x="4776109" y="1716025"/>
                  </a:cubicBezTo>
                  <a:close/>
                  <a:moveTo>
                    <a:pt x="3820493" y="1716025"/>
                  </a:moveTo>
                  <a:cubicBezTo>
                    <a:pt x="3798264" y="1716025"/>
                    <a:pt x="3779022" y="1720670"/>
                    <a:pt x="3762766" y="1729959"/>
                  </a:cubicBezTo>
                  <a:cubicBezTo>
                    <a:pt x="3746509" y="1739249"/>
                    <a:pt x="3728594" y="1753183"/>
                    <a:pt x="3709020" y="1771762"/>
                  </a:cubicBezTo>
                  <a:lnTo>
                    <a:pt x="3709020" y="1744391"/>
                  </a:lnTo>
                  <a:cubicBezTo>
                    <a:pt x="3709020" y="1734770"/>
                    <a:pt x="3707942" y="1728798"/>
                    <a:pt x="3705786" y="1726476"/>
                  </a:cubicBezTo>
                  <a:cubicBezTo>
                    <a:pt x="3703629" y="1724154"/>
                    <a:pt x="3697740" y="1722992"/>
                    <a:pt x="3688119" y="1722992"/>
                  </a:cubicBezTo>
                  <a:lnTo>
                    <a:pt x="3536338" y="1722992"/>
                  </a:lnTo>
                  <a:cubicBezTo>
                    <a:pt x="3528376" y="1722992"/>
                    <a:pt x="3523482" y="1723822"/>
                    <a:pt x="3521657" y="1725481"/>
                  </a:cubicBezTo>
                  <a:cubicBezTo>
                    <a:pt x="3519833" y="1727139"/>
                    <a:pt x="3518920" y="1732448"/>
                    <a:pt x="3518920" y="1741405"/>
                  </a:cubicBezTo>
                  <a:lnTo>
                    <a:pt x="3518920" y="1756832"/>
                  </a:lnTo>
                  <a:cubicBezTo>
                    <a:pt x="3518920" y="1764131"/>
                    <a:pt x="3519501" y="1768942"/>
                    <a:pt x="3520662" y="1771264"/>
                  </a:cubicBezTo>
                  <a:cubicBezTo>
                    <a:pt x="3521823" y="1773586"/>
                    <a:pt x="3525390" y="1776904"/>
                    <a:pt x="3531362" y="1781217"/>
                  </a:cubicBezTo>
                  <a:cubicBezTo>
                    <a:pt x="3539987" y="1787520"/>
                    <a:pt x="3544300" y="1796810"/>
                    <a:pt x="3544300" y="1809085"/>
                  </a:cubicBezTo>
                  <a:lnTo>
                    <a:pt x="3544300" y="2453036"/>
                  </a:lnTo>
                  <a:cubicBezTo>
                    <a:pt x="3544300" y="2460335"/>
                    <a:pt x="3541480" y="2465643"/>
                    <a:pt x="3535840" y="2468961"/>
                  </a:cubicBezTo>
                  <a:cubicBezTo>
                    <a:pt x="3524560" y="2475596"/>
                    <a:pt x="3518920" y="2485051"/>
                    <a:pt x="3518920" y="2497327"/>
                  </a:cubicBezTo>
                  <a:lnTo>
                    <a:pt x="3518920" y="2515739"/>
                  </a:lnTo>
                  <a:cubicBezTo>
                    <a:pt x="3518920" y="2522375"/>
                    <a:pt x="3525555" y="2525692"/>
                    <a:pt x="3538826" y="2525692"/>
                  </a:cubicBezTo>
                  <a:lnTo>
                    <a:pt x="3730419" y="2525692"/>
                  </a:lnTo>
                  <a:cubicBezTo>
                    <a:pt x="3737718" y="2525692"/>
                    <a:pt x="3742197" y="2524946"/>
                    <a:pt x="3743856" y="2523453"/>
                  </a:cubicBezTo>
                  <a:cubicBezTo>
                    <a:pt x="3745514" y="2521960"/>
                    <a:pt x="3746344" y="2517730"/>
                    <a:pt x="3746344" y="2510763"/>
                  </a:cubicBezTo>
                  <a:lnTo>
                    <a:pt x="3746344" y="2492848"/>
                  </a:lnTo>
                  <a:cubicBezTo>
                    <a:pt x="3746344" y="2480904"/>
                    <a:pt x="3740206" y="2472776"/>
                    <a:pt x="3727931" y="2468463"/>
                  </a:cubicBezTo>
                  <a:cubicBezTo>
                    <a:pt x="3715324" y="2464150"/>
                    <a:pt x="3709020" y="2456354"/>
                    <a:pt x="3709020" y="2445074"/>
                  </a:cubicBezTo>
                  <a:lnTo>
                    <a:pt x="3709020" y="2334099"/>
                  </a:lnTo>
                  <a:cubicBezTo>
                    <a:pt x="3737552" y="2379883"/>
                    <a:pt x="3772553" y="2402774"/>
                    <a:pt x="3814023" y="2402774"/>
                  </a:cubicBezTo>
                  <a:cubicBezTo>
                    <a:pt x="3848526" y="2402774"/>
                    <a:pt x="3879028" y="2387181"/>
                    <a:pt x="3905528" y="2355996"/>
                  </a:cubicBezTo>
                  <a:cubicBezTo>
                    <a:pt x="3932027" y="2324810"/>
                    <a:pt x="3949113" y="2284833"/>
                    <a:pt x="3956785" y="2236063"/>
                  </a:cubicBezTo>
                  <a:cubicBezTo>
                    <a:pt x="3964457" y="2187294"/>
                    <a:pt x="3968293" y="2125089"/>
                    <a:pt x="3968293" y="2049447"/>
                  </a:cubicBezTo>
                  <a:cubicBezTo>
                    <a:pt x="3968293" y="1932998"/>
                    <a:pt x="3956412" y="1848316"/>
                    <a:pt x="3932649" y="1795400"/>
                  </a:cubicBezTo>
                  <a:cubicBezTo>
                    <a:pt x="3908887" y="1742483"/>
                    <a:pt x="3871501" y="1716025"/>
                    <a:pt x="3820493" y="1716025"/>
                  </a:cubicBezTo>
                  <a:close/>
                  <a:moveTo>
                    <a:pt x="3156510" y="1716025"/>
                  </a:moveTo>
                  <a:cubicBezTo>
                    <a:pt x="3141912" y="1716025"/>
                    <a:pt x="3128559" y="1721500"/>
                    <a:pt x="3116450" y="1732448"/>
                  </a:cubicBezTo>
                  <a:cubicBezTo>
                    <a:pt x="3104340" y="1743396"/>
                    <a:pt x="3091982" y="1770434"/>
                    <a:pt x="3079375" y="1813564"/>
                  </a:cubicBezTo>
                  <a:cubicBezTo>
                    <a:pt x="3073735" y="1833469"/>
                    <a:pt x="3068925" y="1847403"/>
                    <a:pt x="3064943" y="1855366"/>
                  </a:cubicBezTo>
                  <a:lnTo>
                    <a:pt x="3064943" y="1753349"/>
                  </a:lnTo>
                  <a:cubicBezTo>
                    <a:pt x="3064943" y="1740078"/>
                    <a:pt x="3063782" y="1731701"/>
                    <a:pt x="3061460" y="1728218"/>
                  </a:cubicBezTo>
                  <a:cubicBezTo>
                    <a:pt x="3059138" y="1724734"/>
                    <a:pt x="3054825" y="1722992"/>
                    <a:pt x="3048521" y="1722992"/>
                  </a:cubicBezTo>
                  <a:lnTo>
                    <a:pt x="2914157" y="1722992"/>
                  </a:lnTo>
                  <a:cubicBezTo>
                    <a:pt x="2905863" y="1722992"/>
                    <a:pt x="2899975" y="1724485"/>
                    <a:pt x="2896491" y="1727471"/>
                  </a:cubicBezTo>
                  <a:cubicBezTo>
                    <a:pt x="2893008" y="1730457"/>
                    <a:pt x="2891266" y="1737922"/>
                    <a:pt x="2891266" y="1749865"/>
                  </a:cubicBezTo>
                  <a:cubicBezTo>
                    <a:pt x="2891266" y="1764131"/>
                    <a:pt x="2891929" y="1772674"/>
                    <a:pt x="2893256" y="1775494"/>
                  </a:cubicBezTo>
                  <a:cubicBezTo>
                    <a:pt x="2894583" y="1778314"/>
                    <a:pt x="2899560" y="1782212"/>
                    <a:pt x="2908186" y="1787189"/>
                  </a:cubicBezTo>
                  <a:cubicBezTo>
                    <a:pt x="2916148" y="1792165"/>
                    <a:pt x="2920129" y="1800293"/>
                    <a:pt x="2920129" y="1811573"/>
                  </a:cubicBezTo>
                  <a:lnTo>
                    <a:pt x="2920129" y="2312701"/>
                  </a:lnTo>
                  <a:cubicBezTo>
                    <a:pt x="2920129" y="2324312"/>
                    <a:pt x="2914489" y="2332938"/>
                    <a:pt x="2903209" y="2338578"/>
                  </a:cubicBezTo>
                  <a:cubicBezTo>
                    <a:pt x="2897569" y="2341564"/>
                    <a:pt x="2894749" y="2347701"/>
                    <a:pt x="2894749" y="2356991"/>
                  </a:cubicBezTo>
                  <a:lnTo>
                    <a:pt x="2894749" y="2384361"/>
                  </a:lnTo>
                  <a:cubicBezTo>
                    <a:pt x="2894749" y="2396636"/>
                    <a:pt x="2901219" y="2402774"/>
                    <a:pt x="2914157" y="2402774"/>
                  </a:cubicBezTo>
                  <a:lnTo>
                    <a:pt x="3101769" y="2402774"/>
                  </a:lnTo>
                  <a:cubicBezTo>
                    <a:pt x="3110395" y="2402774"/>
                    <a:pt x="3115620" y="2401696"/>
                    <a:pt x="3117445" y="2399539"/>
                  </a:cubicBezTo>
                  <a:cubicBezTo>
                    <a:pt x="3119269" y="2397383"/>
                    <a:pt x="3120182" y="2392324"/>
                    <a:pt x="3120182" y="2384361"/>
                  </a:cubicBezTo>
                  <a:lnTo>
                    <a:pt x="3120182" y="2361967"/>
                  </a:lnTo>
                  <a:cubicBezTo>
                    <a:pt x="3120182" y="2349360"/>
                    <a:pt x="3114376" y="2340237"/>
                    <a:pt x="3102764" y="2334597"/>
                  </a:cubicBezTo>
                  <a:cubicBezTo>
                    <a:pt x="3091153" y="2328625"/>
                    <a:pt x="3085347" y="2319336"/>
                    <a:pt x="3085347" y="2306729"/>
                  </a:cubicBezTo>
                  <a:lnTo>
                    <a:pt x="3085347" y="1909111"/>
                  </a:lnTo>
                  <a:cubicBezTo>
                    <a:pt x="3085347" y="1876267"/>
                    <a:pt x="3092811" y="1859845"/>
                    <a:pt x="3107741" y="1859845"/>
                  </a:cubicBezTo>
                  <a:cubicBezTo>
                    <a:pt x="3113713" y="1859845"/>
                    <a:pt x="3119518" y="1865650"/>
                    <a:pt x="3125158" y="1877262"/>
                  </a:cubicBezTo>
                  <a:cubicBezTo>
                    <a:pt x="3134448" y="1897500"/>
                    <a:pt x="3147718" y="1907618"/>
                    <a:pt x="3164970" y="1907618"/>
                  </a:cubicBezTo>
                  <a:cubicBezTo>
                    <a:pt x="3199473" y="1907618"/>
                    <a:pt x="3216725" y="1876930"/>
                    <a:pt x="3216725" y="1815554"/>
                  </a:cubicBezTo>
                  <a:cubicBezTo>
                    <a:pt x="3216725" y="1787023"/>
                    <a:pt x="3211666" y="1763302"/>
                    <a:pt x="3201547" y="1744391"/>
                  </a:cubicBezTo>
                  <a:cubicBezTo>
                    <a:pt x="3191428" y="1725481"/>
                    <a:pt x="3176416" y="1716025"/>
                    <a:pt x="3156510" y="1716025"/>
                  </a:cubicBezTo>
                  <a:close/>
                  <a:moveTo>
                    <a:pt x="2699301" y="1716025"/>
                  </a:moveTo>
                  <a:cubicBezTo>
                    <a:pt x="2658826" y="1716077"/>
                    <a:pt x="2625069" y="1729103"/>
                    <a:pt x="2598030" y="1755102"/>
                  </a:cubicBezTo>
                  <a:cubicBezTo>
                    <a:pt x="2570991" y="1781101"/>
                    <a:pt x="2548017" y="1820706"/>
                    <a:pt x="2529106" y="1873915"/>
                  </a:cubicBezTo>
                  <a:cubicBezTo>
                    <a:pt x="2510196" y="1927124"/>
                    <a:pt x="2500741" y="1993843"/>
                    <a:pt x="2500741" y="2074072"/>
                  </a:cubicBezTo>
                  <a:cubicBezTo>
                    <a:pt x="2500741" y="2181154"/>
                    <a:pt x="2519320" y="2263856"/>
                    <a:pt x="2556477" y="2322179"/>
                  </a:cubicBezTo>
                  <a:cubicBezTo>
                    <a:pt x="2593634" y="2380502"/>
                    <a:pt x="2641242" y="2409689"/>
                    <a:pt x="2699301" y="2409741"/>
                  </a:cubicBezTo>
                  <a:cubicBezTo>
                    <a:pt x="2748733" y="2409741"/>
                    <a:pt x="2786886" y="2390748"/>
                    <a:pt x="2813759" y="2352761"/>
                  </a:cubicBezTo>
                  <a:cubicBezTo>
                    <a:pt x="2840632" y="2314774"/>
                    <a:pt x="2854068" y="2270069"/>
                    <a:pt x="2854068" y="2218646"/>
                  </a:cubicBezTo>
                  <a:cubicBezTo>
                    <a:pt x="2854068" y="2202721"/>
                    <a:pt x="2851580" y="2192271"/>
                    <a:pt x="2846603" y="2187294"/>
                  </a:cubicBezTo>
                  <a:cubicBezTo>
                    <a:pt x="2841627" y="2182318"/>
                    <a:pt x="2832338" y="2179830"/>
                    <a:pt x="2818735" y="2179830"/>
                  </a:cubicBezTo>
                  <a:cubicBezTo>
                    <a:pt x="2803142" y="2179830"/>
                    <a:pt x="2792111" y="2181488"/>
                    <a:pt x="2785642" y="2184806"/>
                  </a:cubicBezTo>
                  <a:cubicBezTo>
                    <a:pt x="2779173" y="2188124"/>
                    <a:pt x="2775938" y="2198574"/>
                    <a:pt x="2775938" y="2216158"/>
                  </a:cubicBezTo>
                  <a:lnTo>
                    <a:pt x="2776436" y="2230092"/>
                  </a:lnTo>
                  <a:cubicBezTo>
                    <a:pt x="2776436" y="2262604"/>
                    <a:pt x="2771874" y="2289062"/>
                    <a:pt x="2762750" y="2309466"/>
                  </a:cubicBezTo>
                  <a:cubicBezTo>
                    <a:pt x="2753627" y="2329869"/>
                    <a:pt x="2740771" y="2340071"/>
                    <a:pt x="2724183" y="2340071"/>
                  </a:cubicBezTo>
                  <a:cubicBezTo>
                    <a:pt x="2711908" y="2340071"/>
                    <a:pt x="2702369" y="2335513"/>
                    <a:pt x="2695568" y="2326397"/>
                  </a:cubicBezTo>
                  <a:cubicBezTo>
                    <a:pt x="2688767" y="2317282"/>
                    <a:pt x="2685367" y="2306923"/>
                    <a:pt x="2685367" y="2295322"/>
                  </a:cubicBezTo>
                  <a:lnTo>
                    <a:pt x="2685367" y="1813533"/>
                  </a:lnTo>
                  <a:cubicBezTo>
                    <a:pt x="2685367" y="1805249"/>
                    <a:pt x="2688187" y="1797626"/>
                    <a:pt x="2693827" y="1790664"/>
                  </a:cubicBezTo>
                  <a:cubicBezTo>
                    <a:pt x="2699467" y="1783702"/>
                    <a:pt x="2706268" y="1780222"/>
                    <a:pt x="2714230" y="1780222"/>
                  </a:cubicBezTo>
                  <a:cubicBezTo>
                    <a:pt x="2722524" y="1780222"/>
                    <a:pt x="2729823" y="1783207"/>
                    <a:pt x="2736126" y="1789179"/>
                  </a:cubicBezTo>
                  <a:cubicBezTo>
                    <a:pt x="2742430" y="1795151"/>
                    <a:pt x="2745582" y="1802450"/>
                    <a:pt x="2745582" y="1811075"/>
                  </a:cubicBezTo>
                  <a:cubicBezTo>
                    <a:pt x="2745582" y="1819369"/>
                    <a:pt x="2744255" y="1830649"/>
                    <a:pt x="2741600" y="1844915"/>
                  </a:cubicBezTo>
                  <a:cubicBezTo>
                    <a:pt x="2739610" y="1857190"/>
                    <a:pt x="2738615" y="1867973"/>
                    <a:pt x="2738615" y="1877262"/>
                  </a:cubicBezTo>
                  <a:cubicBezTo>
                    <a:pt x="2738615" y="1899158"/>
                    <a:pt x="2743840" y="1917405"/>
                    <a:pt x="2754290" y="1932003"/>
                  </a:cubicBezTo>
                  <a:cubicBezTo>
                    <a:pt x="2764741" y="1946600"/>
                    <a:pt x="2779753" y="1953899"/>
                    <a:pt x="2799327" y="1953899"/>
                  </a:cubicBezTo>
                  <a:cubicBezTo>
                    <a:pt x="2818238" y="1953899"/>
                    <a:pt x="2832338" y="1946269"/>
                    <a:pt x="2841627" y="1931008"/>
                  </a:cubicBezTo>
                  <a:cubicBezTo>
                    <a:pt x="2850916" y="1915747"/>
                    <a:pt x="2855561" y="1897168"/>
                    <a:pt x="2855561" y="1875272"/>
                  </a:cubicBezTo>
                  <a:cubicBezTo>
                    <a:pt x="2855561" y="1833138"/>
                    <a:pt x="2841544" y="1796063"/>
                    <a:pt x="2813510" y="1764048"/>
                  </a:cubicBezTo>
                  <a:cubicBezTo>
                    <a:pt x="2785476" y="1732033"/>
                    <a:pt x="2747407" y="1716025"/>
                    <a:pt x="2699301" y="1716025"/>
                  </a:cubicBezTo>
                  <a:close/>
                  <a:moveTo>
                    <a:pt x="2270806" y="1716025"/>
                  </a:moveTo>
                  <a:cubicBezTo>
                    <a:pt x="2238625" y="1716025"/>
                    <a:pt x="2211254" y="1728954"/>
                    <a:pt x="2188695" y="1754811"/>
                  </a:cubicBezTo>
                  <a:cubicBezTo>
                    <a:pt x="2166135" y="1780667"/>
                    <a:pt x="2154855" y="1819950"/>
                    <a:pt x="2154855" y="1872659"/>
                  </a:cubicBezTo>
                  <a:cubicBezTo>
                    <a:pt x="2154855" y="1911444"/>
                    <a:pt x="2162402" y="1950063"/>
                    <a:pt x="2177498" y="1988517"/>
                  </a:cubicBezTo>
                  <a:cubicBezTo>
                    <a:pt x="2192593" y="2026970"/>
                    <a:pt x="2217060" y="2074705"/>
                    <a:pt x="2250900" y="2131721"/>
                  </a:cubicBezTo>
                  <a:cubicBezTo>
                    <a:pt x="2283081" y="2185426"/>
                    <a:pt x="2304729" y="2224045"/>
                    <a:pt x="2315843" y="2247579"/>
                  </a:cubicBezTo>
                  <a:cubicBezTo>
                    <a:pt x="2326957" y="2271114"/>
                    <a:pt x="2332514" y="2290838"/>
                    <a:pt x="2332514" y="2306752"/>
                  </a:cubicBezTo>
                  <a:cubicBezTo>
                    <a:pt x="2332514" y="2324652"/>
                    <a:pt x="2325049" y="2333602"/>
                    <a:pt x="2310120" y="2333602"/>
                  </a:cubicBezTo>
                  <a:cubicBezTo>
                    <a:pt x="2286896" y="2333602"/>
                    <a:pt x="2262346" y="2306563"/>
                    <a:pt x="2236469" y="2252486"/>
                  </a:cubicBezTo>
                  <a:cubicBezTo>
                    <a:pt x="2229501" y="2238220"/>
                    <a:pt x="2223779" y="2229594"/>
                    <a:pt x="2219300" y="2226608"/>
                  </a:cubicBezTo>
                  <a:cubicBezTo>
                    <a:pt x="2214821" y="2223622"/>
                    <a:pt x="2206776" y="2222129"/>
                    <a:pt x="2195164" y="2222129"/>
                  </a:cubicBezTo>
                  <a:cubicBezTo>
                    <a:pt x="2172936" y="2222129"/>
                    <a:pt x="2161822" y="2226774"/>
                    <a:pt x="2161822" y="2236063"/>
                  </a:cubicBezTo>
                  <a:cubicBezTo>
                    <a:pt x="2161822" y="2237722"/>
                    <a:pt x="2162320" y="2241869"/>
                    <a:pt x="2163315" y="2248505"/>
                  </a:cubicBezTo>
                  <a:lnTo>
                    <a:pt x="2188197" y="2387347"/>
                  </a:lnTo>
                  <a:cubicBezTo>
                    <a:pt x="2189524" y="2395641"/>
                    <a:pt x="2191846" y="2401447"/>
                    <a:pt x="2195164" y="2404765"/>
                  </a:cubicBezTo>
                  <a:cubicBezTo>
                    <a:pt x="2198482" y="2408082"/>
                    <a:pt x="2205780" y="2409741"/>
                    <a:pt x="2217060" y="2409741"/>
                  </a:cubicBezTo>
                  <a:cubicBezTo>
                    <a:pt x="2231658" y="2409741"/>
                    <a:pt x="2240284" y="2408497"/>
                    <a:pt x="2242938" y="2406009"/>
                  </a:cubicBezTo>
                  <a:cubicBezTo>
                    <a:pt x="2245592" y="2403521"/>
                    <a:pt x="2247583" y="2397798"/>
                    <a:pt x="2248910" y="2388840"/>
                  </a:cubicBezTo>
                  <a:cubicBezTo>
                    <a:pt x="2249573" y="2381210"/>
                    <a:pt x="2252227" y="2377394"/>
                    <a:pt x="2256872" y="2377394"/>
                  </a:cubicBezTo>
                  <a:cubicBezTo>
                    <a:pt x="2260853" y="2377394"/>
                    <a:pt x="2268649" y="2381210"/>
                    <a:pt x="2280261" y="2388840"/>
                  </a:cubicBezTo>
                  <a:cubicBezTo>
                    <a:pt x="2301494" y="2402774"/>
                    <a:pt x="2321732" y="2409741"/>
                    <a:pt x="2340974" y="2409741"/>
                  </a:cubicBezTo>
                  <a:cubicBezTo>
                    <a:pt x="2371496" y="2409741"/>
                    <a:pt x="2398037" y="2395238"/>
                    <a:pt x="2420597" y="2366232"/>
                  </a:cubicBezTo>
                  <a:cubicBezTo>
                    <a:pt x="2443157" y="2337226"/>
                    <a:pt x="2454436" y="2296701"/>
                    <a:pt x="2454436" y="2244655"/>
                  </a:cubicBezTo>
                  <a:cubicBezTo>
                    <a:pt x="2454436" y="2195591"/>
                    <a:pt x="2446972" y="2151500"/>
                    <a:pt x="2432043" y="2112383"/>
                  </a:cubicBezTo>
                  <a:cubicBezTo>
                    <a:pt x="2417113" y="2073266"/>
                    <a:pt x="2388748" y="2019399"/>
                    <a:pt x="2346946" y="1950781"/>
                  </a:cubicBezTo>
                  <a:cubicBezTo>
                    <a:pt x="2298508" y="1871884"/>
                    <a:pt x="2274290" y="1823983"/>
                    <a:pt x="2274290" y="1807079"/>
                  </a:cubicBezTo>
                  <a:cubicBezTo>
                    <a:pt x="2274290" y="1800780"/>
                    <a:pt x="2276197" y="1795310"/>
                    <a:pt x="2280012" y="1790668"/>
                  </a:cubicBezTo>
                  <a:cubicBezTo>
                    <a:pt x="2283828" y="1786026"/>
                    <a:pt x="2288224" y="1783705"/>
                    <a:pt x="2293200" y="1783705"/>
                  </a:cubicBezTo>
                  <a:cubicBezTo>
                    <a:pt x="2306139" y="1783705"/>
                    <a:pt x="2320736" y="1794156"/>
                    <a:pt x="2336993" y="1815057"/>
                  </a:cubicBezTo>
                  <a:cubicBezTo>
                    <a:pt x="2353249" y="1835958"/>
                    <a:pt x="2365358" y="1854039"/>
                    <a:pt x="2373321" y="1869300"/>
                  </a:cubicBezTo>
                  <a:cubicBezTo>
                    <a:pt x="2380288" y="1882238"/>
                    <a:pt x="2386508" y="1890201"/>
                    <a:pt x="2391982" y="1893187"/>
                  </a:cubicBezTo>
                  <a:cubicBezTo>
                    <a:pt x="2397456" y="1896173"/>
                    <a:pt x="2406165" y="1897666"/>
                    <a:pt x="2418109" y="1897666"/>
                  </a:cubicBezTo>
                  <a:cubicBezTo>
                    <a:pt x="2436024" y="1897666"/>
                    <a:pt x="2444981" y="1893021"/>
                    <a:pt x="2444981" y="1883731"/>
                  </a:cubicBezTo>
                  <a:cubicBezTo>
                    <a:pt x="2444981" y="1880414"/>
                    <a:pt x="2444649" y="1876598"/>
                    <a:pt x="2443986" y="1872286"/>
                  </a:cubicBezTo>
                  <a:lnTo>
                    <a:pt x="2416616" y="1734438"/>
                  </a:lnTo>
                  <a:cubicBezTo>
                    <a:pt x="2414625" y="1725812"/>
                    <a:pt x="2412386" y="1720587"/>
                    <a:pt x="2409898" y="1718762"/>
                  </a:cubicBezTo>
                  <a:cubicBezTo>
                    <a:pt x="2407409" y="1716938"/>
                    <a:pt x="2402018" y="1716025"/>
                    <a:pt x="2393724" y="1716025"/>
                  </a:cubicBezTo>
                  <a:cubicBezTo>
                    <a:pt x="2380785" y="1716025"/>
                    <a:pt x="2372325" y="1716855"/>
                    <a:pt x="2368344" y="1718514"/>
                  </a:cubicBezTo>
                  <a:cubicBezTo>
                    <a:pt x="2364363" y="1720172"/>
                    <a:pt x="2361709" y="1724651"/>
                    <a:pt x="2360382" y="1731950"/>
                  </a:cubicBezTo>
                  <a:cubicBezTo>
                    <a:pt x="2359387" y="1738917"/>
                    <a:pt x="2356235" y="1742401"/>
                    <a:pt x="2350927" y="1742401"/>
                  </a:cubicBezTo>
                  <a:cubicBezTo>
                    <a:pt x="2346946" y="1742401"/>
                    <a:pt x="2339481" y="1739415"/>
                    <a:pt x="2328533" y="1733443"/>
                  </a:cubicBezTo>
                  <a:cubicBezTo>
                    <a:pt x="2306968" y="1721831"/>
                    <a:pt x="2287726" y="1716025"/>
                    <a:pt x="2270806" y="1716025"/>
                  </a:cubicBezTo>
                  <a:close/>
                  <a:moveTo>
                    <a:pt x="1920599" y="1716025"/>
                  </a:moveTo>
                  <a:cubicBezTo>
                    <a:pt x="1854910" y="1716025"/>
                    <a:pt x="1801828" y="1745967"/>
                    <a:pt x="1761353" y="1805850"/>
                  </a:cubicBezTo>
                  <a:cubicBezTo>
                    <a:pt x="1720878" y="1865733"/>
                    <a:pt x="1700641" y="1952904"/>
                    <a:pt x="1700641" y="2067362"/>
                  </a:cubicBezTo>
                  <a:cubicBezTo>
                    <a:pt x="1700641" y="2181820"/>
                    <a:pt x="1722537" y="2267498"/>
                    <a:pt x="1766330" y="2324395"/>
                  </a:cubicBezTo>
                  <a:cubicBezTo>
                    <a:pt x="1810123" y="2381292"/>
                    <a:pt x="1863370" y="2409741"/>
                    <a:pt x="1926073" y="2409741"/>
                  </a:cubicBezTo>
                  <a:cubicBezTo>
                    <a:pt x="1980814" y="2409741"/>
                    <a:pt x="2024773" y="2389835"/>
                    <a:pt x="2057949" y="2350024"/>
                  </a:cubicBezTo>
                  <a:cubicBezTo>
                    <a:pt x="2091125" y="2310212"/>
                    <a:pt x="2107713" y="2264761"/>
                    <a:pt x="2107713" y="2213669"/>
                  </a:cubicBezTo>
                  <a:cubicBezTo>
                    <a:pt x="2107713" y="2199072"/>
                    <a:pt x="2105308" y="2189948"/>
                    <a:pt x="2100498" y="2186299"/>
                  </a:cubicBezTo>
                  <a:cubicBezTo>
                    <a:pt x="2095687" y="2182650"/>
                    <a:pt x="2084324" y="2180825"/>
                    <a:pt x="2066409" y="2180825"/>
                  </a:cubicBezTo>
                  <a:cubicBezTo>
                    <a:pt x="2045840" y="2180825"/>
                    <a:pt x="2033814" y="2182816"/>
                    <a:pt x="2030330" y="2186797"/>
                  </a:cubicBezTo>
                  <a:cubicBezTo>
                    <a:pt x="2026847" y="2190778"/>
                    <a:pt x="2024939" y="2202721"/>
                    <a:pt x="2024607" y="2222627"/>
                  </a:cubicBezTo>
                  <a:cubicBezTo>
                    <a:pt x="2023612" y="2259784"/>
                    <a:pt x="2015567" y="2289062"/>
                    <a:pt x="2000471" y="2310461"/>
                  </a:cubicBezTo>
                  <a:cubicBezTo>
                    <a:pt x="1985376" y="2331860"/>
                    <a:pt x="1965222" y="2342559"/>
                    <a:pt x="1940007" y="2342559"/>
                  </a:cubicBezTo>
                  <a:cubicBezTo>
                    <a:pt x="1923751" y="2342559"/>
                    <a:pt x="1910398" y="2334929"/>
                    <a:pt x="1899947" y="2319668"/>
                  </a:cubicBezTo>
                  <a:cubicBezTo>
                    <a:pt x="1889497" y="2304406"/>
                    <a:pt x="1884271" y="2283340"/>
                    <a:pt x="1884271" y="2256467"/>
                  </a:cubicBezTo>
                  <a:lnTo>
                    <a:pt x="1884271" y="2052930"/>
                  </a:lnTo>
                  <a:lnTo>
                    <a:pt x="2107713" y="2052930"/>
                  </a:lnTo>
                  <a:lnTo>
                    <a:pt x="2107713" y="2006650"/>
                  </a:lnTo>
                  <a:cubicBezTo>
                    <a:pt x="2107713" y="1913756"/>
                    <a:pt x="2090628" y="1842095"/>
                    <a:pt x="2056456" y="1791667"/>
                  </a:cubicBezTo>
                  <a:cubicBezTo>
                    <a:pt x="2022285" y="1741239"/>
                    <a:pt x="1976999" y="1716025"/>
                    <a:pt x="1920599" y="1716025"/>
                  </a:cubicBezTo>
                  <a:close/>
                  <a:moveTo>
                    <a:pt x="1360187" y="1658796"/>
                  </a:moveTo>
                  <a:lnTo>
                    <a:pt x="1379098" y="1658796"/>
                  </a:lnTo>
                  <a:cubicBezTo>
                    <a:pt x="1398672" y="1658796"/>
                    <a:pt x="1413767" y="1665763"/>
                    <a:pt x="1424383" y="1679697"/>
                  </a:cubicBezTo>
                  <a:cubicBezTo>
                    <a:pt x="1435000" y="1693631"/>
                    <a:pt x="1440308" y="1711712"/>
                    <a:pt x="1440308" y="1733941"/>
                  </a:cubicBezTo>
                  <a:lnTo>
                    <a:pt x="1440308" y="2242533"/>
                  </a:lnTo>
                  <a:cubicBezTo>
                    <a:pt x="1440308" y="2282012"/>
                    <a:pt x="1435995" y="2309466"/>
                    <a:pt x="1427369" y="2324893"/>
                  </a:cubicBezTo>
                  <a:cubicBezTo>
                    <a:pt x="1418743" y="2340320"/>
                    <a:pt x="1405141" y="2348033"/>
                    <a:pt x="1386562" y="2348033"/>
                  </a:cubicBezTo>
                  <a:lnTo>
                    <a:pt x="1360187" y="2348033"/>
                  </a:lnTo>
                  <a:close/>
                  <a:moveTo>
                    <a:pt x="1175063" y="1599577"/>
                  </a:moveTo>
                  <a:cubicBezTo>
                    <a:pt x="1157148" y="1599577"/>
                    <a:pt x="1146034" y="1601567"/>
                    <a:pt x="1141721" y="1605548"/>
                  </a:cubicBezTo>
                  <a:cubicBezTo>
                    <a:pt x="1137408" y="1609530"/>
                    <a:pt x="1135252" y="1617658"/>
                    <a:pt x="1135252" y="1629933"/>
                  </a:cubicBezTo>
                  <a:cubicBezTo>
                    <a:pt x="1135252" y="1646853"/>
                    <a:pt x="1136745" y="1657884"/>
                    <a:pt x="1139731" y="1663026"/>
                  </a:cubicBezTo>
                  <a:cubicBezTo>
                    <a:pt x="1142717" y="1668169"/>
                    <a:pt x="1148523" y="1672067"/>
                    <a:pt x="1157148" y="1674721"/>
                  </a:cubicBezTo>
                  <a:cubicBezTo>
                    <a:pt x="1168096" y="1678038"/>
                    <a:pt x="1174068" y="1683015"/>
                    <a:pt x="1175063" y="1689650"/>
                  </a:cubicBezTo>
                  <a:lnTo>
                    <a:pt x="1175063" y="2292297"/>
                  </a:lnTo>
                  <a:cubicBezTo>
                    <a:pt x="1175063" y="2311208"/>
                    <a:pt x="1165774" y="2325473"/>
                    <a:pt x="1147196" y="2335095"/>
                  </a:cubicBezTo>
                  <a:cubicBezTo>
                    <a:pt x="1138570" y="2339739"/>
                    <a:pt x="1133759" y="2343886"/>
                    <a:pt x="1132764" y="2347536"/>
                  </a:cubicBezTo>
                  <a:cubicBezTo>
                    <a:pt x="1131768" y="2351185"/>
                    <a:pt x="1131271" y="2360143"/>
                    <a:pt x="1131271" y="2374408"/>
                  </a:cubicBezTo>
                  <a:cubicBezTo>
                    <a:pt x="1131271" y="2386352"/>
                    <a:pt x="1132681" y="2394065"/>
                    <a:pt x="1135501" y="2397549"/>
                  </a:cubicBezTo>
                  <a:cubicBezTo>
                    <a:pt x="1138321" y="2401032"/>
                    <a:pt x="1143380" y="2402774"/>
                    <a:pt x="1150679" y="2402774"/>
                  </a:cubicBezTo>
                  <a:lnTo>
                    <a:pt x="1413435" y="2402774"/>
                  </a:lnTo>
                  <a:cubicBezTo>
                    <a:pt x="1484432" y="2402774"/>
                    <a:pt x="1541495" y="2369847"/>
                    <a:pt x="1584625" y="2303992"/>
                  </a:cubicBezTo>
                  <a:cubicBezTo>
                    <a:pt x="1627754" y="2238137"/>
                    <a:pt x="1649318" y="2138857"/>
                    <a:pt x="1649318" y="2006152"/>
                  </a:cubicBezTo>
                  <a:cubicBezTo>
                    <a:pt x="1649318" y="1860508"/>
                    <a:pt x="1627007" y="1756335"/>
                    <a:pt x="1582385" y="1693631"/>
                  </a:cubicBezTo>
                  <a:cubicBezTo>
                    <a:pt x="1537763" y="1630928"/>
                    <a:pt x="1481446" y="1599577"/>
                    <a:pt x="1413435" y="1599577"/>
                  </a:cubicBezTo>
                  <a:close/>
                  <a:moveTo>
                    <a:pt x="4157044" y="1591117"/>
                  </a:moveTo>
                  <a:cubicBezTo>
                    <a:pt x="4149414" y="1591117"/>
                    <a:pt x="4144354" y="1592195"/>
                    <a:pt x="4141866" y="1594351"/>
                  </a:cubicBezTo>
                  <a:cubicBezTo>
                    <a:pt x="4139378" y="1596508"/>
                    <a:pt x="4137304" y="1602231"/>
                    <a:pt x="4135646" y="1611520"/>
                  </a:cubicBezTo>
                  <a:cubicBezTo>
                    <a:pt x="4131001" y="1637729"/>
                    <a:pt x="4116569" y="1662280"/>
                    <a:pt x="4092351" y="1685172"/>
                  </a:cubicBezTo>
                  <a:cubicBezTo>
                    <a:pt x="4068132" y="1708063"/>
                    <a:pt x="4044079" y="1721334"/>
                    <a:pt x="4020192" y="1724983"/>
                  </a:cubicBezTo>
                  <a:cubicBezTo>
                    <a:pt x="4012893" y="1725978"/>
                    <a:pt x="4008498" y="1727471"/>
                    <a:pt x="4007005" y="1729462"/>
                  </a:cubicBezTo>
                  <a:cubicBezTo>
                    <a:pt x="4005512" y="1731452"/>
                    <a:pt x="4004765" y="1735765"/>
                    <a:pt x="4004765" y="1742401"/>
                  </a:cubicBezTo>
                  <a:lnTo>
                    <a:pt x="4004765" y="1778231"/>
                  </a:lnTo>
                  <a:cubicBezTo>
                    <a:pt x="4004765" y="1784203"/>
                    <a:pt x="4005512" y="1787852"/>
                    <a:pt x="4007005" y="1789179"/>
                  </a:cubicBezTo>
                  <a:cubicBezTo>
                    <a:pt x="4008498" y="1790506"/>
                    <a:pt x="4012064" y="1791170"/>
                    <a:pt x="4017704" y="1791170"/>
                  </a:cubicBezTo>
                  <a:lnTo>
                    <a:pt x="4037112" y="1791170"/>
                  </a:lnTo>
                  <a:lnTo>
                    <a:pt x="4037112" y="2306729"/>
                  </a:lnTo>
                  <a:cubicBezTo>
                    <a:pt x="4037112" y="2349526"/>
                    <a:pt x="4049056" y="2381541"/>
                    <a:pt x="4072942" y="2402774"/>
                  </a:cubicBezTo>
                  <a:lnTo>
                    <a:pt x="4230198" y="2402774"/>
                  </a:lnTo>
                  <a:cubicBezTo>
                    <a:pt x="4237165" y="2402774"/>
                    <a:pt x="4241229" y="2402277"/>
                    <a:pt x="4242390" y="2401281"/>
                  </a:cubicBezTo>
                  <a:cubicBezTo>
                    <a:pt x="4243551" y="2400286"/>
                    <a:pt x="4244132" y="2395475"/>
                    <a:pt x="4244132" y="2386850"/>
                  </a:cubicBezTo>
                  <a:cubicBezTo>
                    <a:pt x="4244132" y="2372916"/>
                    <a:pt x="4242971" y="2363294"/>
                    <a:pt x="4240648" y="2357986"/>
                  </a:cubicBezTo>
                  <a:cubicBezTo>
                    <a:pt x="4238326" y="2352678"/>
                    <a:pt x="4233350" y="2348199"/>
                    <a:pt x="4225719" y="2344550"/>
                  </a:cubicBezTo>
                  <a:cubicBezTo>
                    <a:pt x="4210126" y="2336919"/>
                    <a:pt x="4202330" y="2324312"/>
                    <a:pt x="4202330" y="2306729"/>
                  </a:cubicBezTo>
                  <a:lnTo>
                    <a:pt x="4202330" y="1791170"/>
                  </a:lnTo>
                  <a:lnTo>
                    <a:pt x="4233184" y="1791170"/>
                  </a:lnTo>
                  <a:cubicBezTo>
                    <a:pt x="4244796" y="1791170"/>
                    <a:pt x="4250601" y="1785861"/>
                    <a:pt x="4250601" y="1775245"/>
                  </a:cubicBezTo>
                  <a:lnTo>
                    <a:pt x="4250601" y="1739415"/>
                  </a:lnTo>
                  <a:cubicBezTo>
                    <a:pt x="4250601" y="1728467"/>
                    <a:pt x="4244796" y="1722992"/>
                    <a:pt x="4233184" y="1722992"/>
                  </a:cubicBezTo>
                  <a:lnTo>
                    <a:pt x="4202330" y="1722992"/>
                  </a:lnTo>
                  <a:lnTo>
                    <a:pt x="4202330" y="1608534"/>
                  </a:lnTo>
                  <a:cubicBezTo>
                    <a:pt x="4202330" y="1596922"/>
                    <a:pt x="4198017" y="1591117"/>
                    <a:pt x="4189391" y="1591117"/>
                  </a:cubicBezTo>
                  <a:close/>
                  <a:moveTo>
                    <a:pt x="4428293" y="1581662"/>
                  </a:moveTo>
                  <a:cubicBezTo>
                    <a:pt x="4400425" y="1581662"/>
                    <a:pt x="4372059" y="1587467"/>
                    <a:pt x="4343196" y="1599079"/>
                  </a:cubicBezTo>
                  <a:cubicBezTo>
                    <a:pt x="4314332" y="1610691"/>
                    <a:pt x="4299901" y="1627445"/>
                    <a:pt x="4299901" y="1649341"/>
                  </a:cubicBezTo>
                  <a:cubicBezTo>
                    <a:pt x="4299901" y="1676877"/>
                    <a:pt x="4320470" y="1690646"/>
                    <a:pt x="4361609" y="1690646"/>
                  </a:cubicBezTo>
                  <a:cubicBezTo>
                    <a:pt x="4393458" y="1690646"/>
                    <a:pt x="4421906" y="1683761"/>
                    <a:pt x="4446954" y="1669993"/>
                  </a:cubicBezTo>
                  <a:cubicBezTo>
                    <a:pt x="4472003" y="1656225"/>
                    <a:pt x="4484527" y="1639388"/>
                    <a:pt x="4484527" y="1619482"/>
                  </a:cubicBezTo>
                  <a:cubicBezTo>
                    <a:pt x="4484527" y="1594268"/>
                    <a:pt x="4465782" y="1581662"/>
                    <a:pt x="4428293" y="1581662"/>
                  </a:cubicBezTo>
                  <a:close/>
                  <a:moveTo>
                    <a:pt x="3390068" y="1581662"/>
                  </a:moveTo>
                  <a:cubicBezTo>
                    <a:pt x="3362200" y="1581662"/>
                    <a:pt x="3333834" y="1587467"/>
                    <a:pt x="3304971" y="1599079"/>
                  </a:cubicBezTo>
                  <a:cubicBezTo>
                    <a:pt x="3276107" y="1610691"/>
                    <a:pt x="3261676" y="1627445"/>
                    <a:pt x="3261676" y="1649341"/>
                  </a:cubicBezTo>
                  <a:cubicBezTo>
                    <a:pt x="3261676" y="1676877"/>
                    <a:pt x="3282245" y="1690646"/>
                    <a:pt x="3323383" y="1690646"/>
                  </a:cubicBezTo>
                  <a:cubicBezTo>
                    <a:pt x="3355233" y="1690646"/>
                    <a:pt x="3383681" y="1683761"/>
                    <a:pt x="3408729" y="1669993"/>
                  </a:cubicBezTo>
                  <a:cubicBezTo>
                    <a:pt x="3433777" y="1656225"/>
                    <a:pt x="3446301" y="1639388"/>
                    <a:pt x="3446301" y="1619482"/>
                  </a:cubicBezTo>
                  <a:cubicBezTo>
                    <a:pt x="3446301" y="1594268"/>
                    <a:pt x="3427557" y="1581662"/>
                    <a:pt x="3390068" y="1581662"/>
                  </a:cubicBezTo>
                  <a:close/>
                  <a:moveTo>
                    <a:pt x="3699286" y="560026"/>
                  </a:moveTo>
                  <a:cubicBezTo>
                    <a:pt x="3721514" y="560026"/>
                    <a:pt x="3732628" y="575619"/>
                    <a:pt x="3732628" y="606805"/>
                  </a:cubicBezTo>
                  <a:lnTo>
                    <a:pt x="3732628" y="771525"/>
                  </a:lnTo>
                  <a:lnTo>
                    <a:pt x="3665446" y="771525"/>
                  </a:lnTo>
                  <a:lnTo>
                    <a:pt x="3665446" y="606805"/>
                  </a:lnTo>
                  <a:cubicBezTo>
                    <a:pt x="3665446" y="575619"/>
                    <a:pt x="3676726" y="560026"/>
                    <a:pt x="3699286" y="560026"/>
                  </a:cubicBezTo>
                  <a:close/>
                  <a:moveTo>
                    <a:pt x="2947309" y="560026"/>
                  </a:moveTo>
                  <a:cubicBezTo>
                    <a:pt x="2971196" y="560026"/>
                    <a:pt x="2983139" y="580595"/>
                    <a:pt x="2983139" y="621734"/>
                  </a:cubicBezTo>
                  <a:lnTo>
                    <a:pt x="2983139" y="1049210"/>
                  </a:lnTo>
                  <a:cubicBezTo>
                    <a:pt x="2983139" y="1099306"/>
                    <a:pt x="2970035" y="1124355"/>
                    <a:pt x="2943825" y="1124355"/>
                  </a:cubicBezTo>
                  <a:cubicBezTo>
                    <a:pt x="2920270" y="1124355"/>
                    <a:pt x="2908492" y="1099306"/>
                    <a:pt x="2908492" y="1049210"/>
                  </a:cubicBezTo>
                  <a:lnTo>
                    <a:pt x="2908492" y="635668"/>
                  </a:lnTo>
                  <a:cubicBezTo>
                    <a:pt x="2908492" y="585240"/>
                    <a:pt x="2921431" y="560026"/>
                    <a:pt x="2947309" y="560026"/>
                  </a:cubicBezTo>
                  <a:close/>
                  <a:moveTo>
                    <a:pt x="3228054" y="503792"/>
                  </a:moveTo>
                  <a:cubicBezTo>
                    <a:pt x="3219097" y="503792"/>
                    <a:pt x="3214286" y="507442"/>
                    <a:pt x="3213623" y="514741"/>
                  </a:cubicBezTo>
                  <a:lnTo>
                    <a:pt x="3213623" y="544102"/>
                  </a:lnTo>
                  <a:cubicBezTo>
                    <a:pt x="3213623" y="551069"/>
                    <a:pt x="3214203" y="555713"/>
                    <a:pt x="3215364" y="558036"/>
                  </a:cubicBezTo>
                  <a:cubicBezTo>
                    <a:pt x="3216526" y="560358"/>
                    <a:pt x="3220424" y="563841"/>
                    <a:pt x="3227059" y="568486"/>
                  </a:cubicBezTo>
                  <a:cubicBezTo>
                    <a:pt x="3238007" y="575453"/>
                    <a:pt x="3243481" y="588724"/>
                    <a:pt x="3243481" y="608298"/>
                  </a:cubicBezTo>
                  <a:lnTo>
                    <a:pt x="3243481" y="1177602"/>
                  </a:lnTo>
                  <a:cubicBezTo>
                    <a:pt x="3243481" y="1187223"/>
                    <a:pt x="3240496" y="1199665"/>
                    <a:pt x="3234524" y="1214926"/>
                  </a:cubicBezTo>
                  <a:cubicBezTo>
                    <a:pt x="3228552" y="1230187"/>
                    <a:pt x="3215447" y="1240637"/>
                    <a:pt x="3195210" y="1246277"/>
                  </a:cubicBezTo>
                  <a:cubicBezTo>
                    <a:pt x="3187911" y="1248268"/>
                    <a:pt x="3183515" y="1250259"/>
                    <a:pt x="3182023" y="1252249"/>
                  </a:cubicBezTo>
                  <a:cubicBezTo>
                    <a:pt x="3180530" y="1254240"/>
                    <a:pt x="3179783" y="1257889"/>
                    <a:pt x="3179783" y="1263197"/>
                  </a:cubicBezTo>
                  <a:lnTo>
                    <a:pt x="3179783" y="1306492"/>
                  </a:lnTo>
                  <a:cubicBezTo>
                    <a:pt x="3228220" y="1307488"/>
                    <a:pt x="3269110" y="1298945"/>
                    <a:pt x="3302452" y="1280864"/>
                  </a:cubicBezTo>
                  <a:cubicBezTo>
                    <a:pt x="3335794" y="1262783"/>
                    <a:pt x="3361755" y="1236159"/>
                    <a:pt x="3380333" y="1200992"/>
                  </a:cubicBezTo>
                  <a:cubicBezTo>
                    <a:pt x="3398912" y="1165825"/>
                    <a:pt x="3408201" y="1124023"/>
                    <a:pt x="3408201" y="1075585"/>
                  </a:cubicBezTo>
                  <a:lnTo>
                    <a:pt x="3408201" y="524196"/>
                  </a:lnTo>
                  <a:cubicBezTo>
                    <a:pt x="3408201" y="510594"/>
                    <a:pt x="3401732" y="503792"/>
                    <a:pt x="3388793" y="503792"/>
                  </a:cubicBezTo>
                  <a:close/>
                  <a:moveTo>
                    <a:pt x="4137576" y="496825"/>
                  </a:moveTo>
                  <a:cubicBezTo>
                    <a:pt x="4097101" y="496877"/>
                    <a:pt x="4063344" y="509903"/>
                    <a:pt x="4036305" y="535902"/>
                  </a:cubicBezTo>
                  <a:cubicBezTo>
                    <a:pt x="4009266" y="561901"/>
                    <a:pt x="3986292" y="601506"/>
                    <a:pt x="3967381" y="654715"/>
                  </a:cubicBezTo>
                  <a:cubicBezTo>
                    <a:pt x="3948471" y="707924"/>
                    <a:pt x="3939016" y="774643"/>
                    <a:pt x="3939016" y="854872"/>
                  </a:cubicBezTo>
                  <a:cubicBezTo>
                    <a:pt x="3939016" y="961954"/>
                    <a:pt x="3957594" y="1044656"/>
                    <a:pt x="3994752" y="1102979"/>
                  </a:cubicBezTo>
                  <a:cubicBezTo>
                    <a:pt x="4031909" y="1161302"/>
                    <a:pt x="4079517" y="1190489"/>
                    <a:pt x="4137576" y="1190541"/>
                  </a:cubicBezTo>
                  <a:cubicBezTo>
                    <a:pt x="4187008" y="1190541"/>
                    <a:pt x="4225161" y="1171548"/>
                    <a:pt x="4252034" y="1133561"/>
                  </a:cubicBezTo>
                  <a:cubicBezTo>
                    <a:pt x="4278907" y="1095574"/>
                    <a:pt x="4292343" y="1050869"/>
                    <a:pt x="4292343" y="999446"/>
                  </a:cubicBezTo>
                  <a:cubicBezTo>
                    <a:pt x="4292343" y="983521"/>
                    <a:pt x="4289855" y="973071"/>
                    <a:pt x="4284878" y="968094"/>
                  </a:cubicBezTo>
                  <a:cubicBezTo>
                    <a:pt x="4279902" y="963118"/>
                    <a:pt x="4270612" y="960630"/>
                    <a:pt x="4257010" y="960630"/>
                  </a:cubicBezTo>
                  <a:cubicBezTo>
                    <a:pt x="4241417" y="960630"/>
                    <a:pt x="4230386" y="962288"/>
                    <a:pt x="4223917" y="965606"/>
                  </a:cubicBezTo>
                  <a:cubicBezTo>
                    <a:pt x="4217448" y="968924"/>
                    <a:pt x="4214213" y="979374"/>
                    <a:pt x="4214213" y="996958"/>
                  </a:cubicBezTo>
                  <a:lnTo>
                    <a:pt x="4214711" y="1010892"/>
                  </a:lnTo>
                  <a:cubicBezTo>
                    <a:pt x="4214711" y="1043404"/>
                    <a:pt x="4210149" y="1069863"/>
                    <a:pt x="4201025" y="1090266"/>
                  </a:cubicBezTo>
                  <a:cubicBezTo>
                    <a:pt x="4191902" y="1110669"/>
                    <a:pt x="4179046" y="1120871"/>
                    <a:pt x="4162458" y="1120871"/>
                  </a:cubicBezTo>
                  <a:cubicBezTo>
                    <a:pt x="4150182" y="1120871"/>
                    <a:pt x="4140644" y="1116313"/>
                    <a:pt x="4133843" y="1107197"/>
                  </a:cubicBezTo>
                  <a:cubicBezTo>
                    <a:pt x="4127042" y="1098082"/>
                    <a:pt x="4123642" y="1087723"/>
                    <a:pt x="4123642" y="1076122"/>
                  </a:cubicBezTo>
                  <a:lnTo>
                    <a:pt x="4123642" y="594332"/>
                  </a:lnTo>
                  <a:cubicBezTo>
                    <a:pt x="4123642" y="586049"/>
                    <a:pt x="4126462" y="578426"/>
                    <a:pt x="4132102" y="571464"/>
                  </a:cubicBezTo>
                  <a:cubicBezTo>
                    <a:pt x="4137741" y="564502"/>
                    <a:pt x="4144543" y="561021"/>
                    <a:pt x="4152505" y="561021"/>
                  </a:cubicBezTo>
                  <a:cubicBezTo>
                    <a:pt x="4160799" y="561021"/>
                    <a:pt x="4168098" y="564007"/>
                    <a:pt x="4174401" y="569979"/>
                  </a:cubicBezTo>
                  <a:cubicBezTo>
                    <a:pt x="4180705" y="575951"/>
                    <a:pt x="4183857" y="583250"/>
                    <a:pt x="4183857" y="591875"/>
                  </a:cubicBezTo>
                  <a:cubicBezTo>
                    <a:pt x="4183857" y="600169"/>
                    <a:pt x="4182529" y="611449"/>
                    <a:pt x="4179875" y="625715"/>
                  </a:cubicBezTo>
                  <a:cubicBezTo>
                    <a:pt x="4177885" y="637990"/>
                    <a:pt x="4176890" y="648773"/>
                    <a:pt x="4176890" y="658062"/>
                  </a:cubicBezTo>
                  <a:cubicBezTo>
                    <a:pt x="4176890" y="679958"/>
                    <a:pt x="4182115" y="698205"/>
                    <a:pt x="4192565" y="712803"/>
                  </a:cubicBezTo>
                  <a:cubicBezTo>
                    <a:pt x="4203016" y="727401"/>
                    <a:pt x="4218028" y="734699"/>
                    <a:pt x="4237602" y="734699"/>
                  </a:cubicBezTo>
                  <a:cubicBezTo>
                    <a:pt x="4256513" y="734699"/>
                    <a:pt x="4270612" y="727069"/>
                    <a:pt x="4279902" y="711808"/>
                  </a:cubicBezTo>
                  <a:cubicBezTo>
                    <a:pt x="4289191" y="696547"/>
                    <a:pt x="4293836" y="677968"/>
                    <a:pt x="4293836" y="656072"/>
                  </a:cubicBezTo>
                  <a:cubicBezTo>
                    <a:pt x="4293836" y="613938"/>
                    <a:pt x="4279819" y="576863"/>
                    <a:pt x="4251785" y="544848"/>
                  </a:cubicBezTo>
                  <a:cubicBezTo>
                    <a:pt x="4223751" y="512833"/>
                    <a:pt x="4185681" y="496825"/>
                    <a:pt x="4137576" y="496825"/>
                  </a:cubicBezTo>
                  <a:close/>
                  <a:moveTo>
                    <a:pt x="3701774" y="496825"/>
                  </a:moveTo>
                  <a:cubicBezTo>
                    <a:pt x="3636085" y="496825"/>
                    <a:pt x="3583003" y="526767"/>
                    <a:pt x="3542528" y="586650"/>
                  </a:cubicBezTo>
                  <a:cubicBezTo>
                    <a:pt x="3502053" y="646533"/>
                    <a:pt x="3481816" y="733704"/>
                    <a:pt x="3481816" y="848162"/>
                  </a:cubicBezTo>
                  <a:cubicBezTo>
                    <a:pt x="3481816" y="962620"/>
                    <a:pt x="3503712" y="1048298"/>
                    <a:pt x="3547505" y="1105195"/>
                  </a:cubicBezTo>
                  <a:cubicBezTo>
                    <a:pt x="3591297" y="1162093"/>
                    <a:pt x="3644545" y="1190541"/>
                    <a:pt x="3707248" y="1190541"/>
                  </a:cubicBezTo>
                  <a:cubicBezTo>
                    <a:pt x="3761989" y="1190541"/>
                    <a:pt x="3805948" y="1170636"/>
                    <a:pt x="3839124" y="1130824"/>
                  </a:cubicBezTo>
                  <a:cubicBezTo>
                    <a:pt x="3872300" y="1091012"/>
                    <a:pt x="3888889" y="1045561"/>
                    <a:pt x="3888889" y="994469"/>
                  </a:cubicBezTo>
                  <a:cubicBezTo>
                    <a:pt x="3888889" y="979872"/>
                    <a:pt x="3886483" y="970748"/>
                    <a:pt x="3881673" y="967099"/>
                  </a:cubicBezTo>
                  <a:cubicBezTo>
                    <a:pt x="3876862" y="963450"/>
                    <a:pt x="3865499" y="961625"/>
                    <a:pt x="3847584" y="961625"/>
                  </a:cubicBezTo>
                  <a:cubicBezTo>
                    <a:pt x="3827015" y="961625"/>
                    <a:pt x="3814988" y="963616"/>
                    <a:pt x="3811505" y="967597"/>
                  </a:cubicBezTo>
                  <a:cubicBezTo>
                    <a:pt x="3808021" y="971578"/>
                    <a:pt x="3806114" y="983521"/>
                    <a:pt x="3805782" y="1003427"/>
                  </a:cubicBezTo>
                  <a:cubicBezTo>
                    <a:pt x="3804787" y="1040584"/>
                    <a:pt x="3796741" y="1069863"/>
                    <a:pt x="3781646" y="1091261"/>
                  </a:cubicBezTo>
                  <a:cubicBezTo>
                    <a:pt x="3766551" y="1112660"/>
                    <a:pt x="3746396" y="1123359"/>
                    <a:pt x="3721183" y="1123359"/>
                  </a:cubicBezTo>
                  <a:cubicBezTo>
                    <a:pt x="3704926" y="1123359"/>
                    <a:pt x="3691573" y="1115729"/>
                    <a:pt x="3681122" y="1100468"/>
                  </a:cubicBezTo>
                  <a:cubicBezTo>
                    <a:pt x="3670672" y="1085206"/>
                    <a:pt x="3665446" y="1064140"/>
                    <a:pt x="3665446" y="1037267"/>
                  </a:cubicBezTo>
                  <a:lnTo>
                    <a:pt x="3665446" y="833730"/>
                  </a:lnTo>
                  <a:lnTo>
                    <a:pt x="3888889" y="833730"/>
                  </a:lnTo>
                  <a:lnTo>
                    <a:pt x="3888889" y="787449"/>
                  </a:lnTo>
                  <a:cubicBezTo>
                    <a:pt x="3888889" y="694556"/>
                    <a:pt x="3871803" y="622895"/>
                    <a:pt x="3837631" y="572467"/>
                  </a:cubicBezTo>
                  <a:cubicBezTo>
                    <a:pt x="3803459" y="522039"/>
                    <a:pt x="3758174" y="496825"/>
                    <a:pt x="3701774" y="496825"/>
                  </a:cubicBezTo>
                  <a:close/>
                  <a:moveTo>
                    <a:pt x="2947309" y="496825"/>
                  </a:moveTo>
                  <a:cubicBezTo>
                    <a:pt x="2881952" y="496825"/>
                    <a:pt x="2829284" y="526352"/>
                    <a:pt x="2789307" y="585406"/>
                  </a:cubicBezTo>
                  <a:cubicBezTo>
                    <a:pt x="2749329" y="644460"/>
                    <a:pt x="2729341" y="731548"/>
                    <a:pt x="2729341" y="846669"/>
                  </a:cubicBezTo>
                  <a:cubicBezTo>
                    <a:pt x="2729341" y="927288"/>
                    <a:pt x="2738049" y="990820"/>
                    <a:pt x="2755467" y="1037267"/>
                  </a:cubicBezTo>
                  <a:cubicBezTo>
                    <a:pt x="2772884" y="1083714"/>
                    <a:pt x="2797684" y="1120871"/>
                    <a:pt x="2829865" y="1148739"/>
                  </a:cubicBezTo>
                  <a:cubicBezTo>
                    <a:pt x="2862046" y="1176607"/>
                    <a:pt x="2900033" y="1190541"/>
                    <a:pt x="2943825" y="1190541"/>
                  </a:cubicBezTo>
                  <a:cubicBezTo>
                    <a:pt x="3007192" y="1190541"/>
                    <a:pt x="3060108" y="1160102"/>
                    <a:pt x="3102574" y="1099224"/>
                  </a:cubicBezTo>
                  <a:cubicBezTo>
                    <a:pt x="3145039" y="1038345"/>
                    <a:pt x="3166272" y="948520"/>
                    <a:pt x="3166272" y="829749"/>
                  </a:cubicBezTo>
                  <a:cubicBezTo>
                    <a:pt x="3166272" y="719604"/>
                    <a:pt x="3145371" y="636580"/>
                    <a:pt x="3103569" y="580678"/>
                  </a:cubicBezTo>
                  <a:cubicBezTo>
                    <a:pt x="3061767" y="524776"/>
                    <a:pt x="3009680" y="496825"/>
                    <a:pt x="2947309" y="496825"/>
                  </a:cubicBezTo>
                  <a:close/>
                  <a:moveTo>
                    <a:pt x="2651685" y="496825"/>
                  </a:moveTo>
                  <a:cubicBezTo>
                    <a:pt x="2637087" y="496825"/>
                    <a:pt x="2623734" y="502299"/>
                    <a:pt x="2611625" y="513248"/>
                  </a:cubicBezTo>
                  <a:cubicBezTo>
                    <a:pt x="2599515" y="524196"/>
                    <a:pt x="2587157" y="551235"/>
                    <a:pt x="2574550" y="594364"/>
                  </a:cubicBezTo>
                  <a:cubicBezTo>
                    <a:pt x="2568910" y="614269"/>
                    <a:pt x="2564100" y="628203"/>
                    <a:pt x="2560119" y="636166"/>
                  </a:cubicBezTo>
                  <a:lnTo>
                    <a:pt x="2560119" y="534149"/>
                  </a:lnTo>
                  <a:cubicBezTo>
                    <a:pt x="2560119" y="520878"/>
                    <a:pt x="2558957" y="512501"/>
                    <a:pt x="2556635" y="509018"/>
                  </a:cubicBezTo>
                  <a:cubicBezTo>
                    <a:pt x="2554313" y="505534"/>
                    <a:pt x="2550000" y="503792"/>
                    <a:pt x="2543696" y="503792"/>
                  </a:cubicBezTo>
                  <a:lnTo>
                    <a:pt x="2409332" y="503792"/>
                  </a:lnTo>
                  <a:cubicBezTo>
                    <a:pt x="2401038" y="503792"/>
                    <a:pt x="2395149" y="505285"/>
                    <a:pt x="2391666" y="508271"/>
                  </a:cubicBezTo>
                  <a:cubicBezTo>
                    <a:pt x="2388182" y="511257"/>
                    <a:pt x="2386441" y="518722"/>
                    <a:pt x="2386441" y="530665"/>
                  </a:cubicBezTo>
                  <a:cubicBezTo>
                    <a:pt x="2386441" y="544931"/>
                    <a:pt x="2387104" y="553474"/>
                    <a:pt x="2388431" y="556294"/>
                  </a:cubicBezTo>
                  <a:cubicBezTo>
                    <a:pt x="2389758" y="559114"/>
                    <a:pt x="2394735" y="563012"/>
                    <a:pt x="2403361" y="567989"/>
                  </a:cubicBezTo>
                  <a:cubicBezTo>
                    <a:pt x="2411323" y="572965"/>
                    <a:pt x="2415304" y="581093"/>
                    <a:pt x="2415304" y="592373"/>
                  </a:cubicBezTo>
                  <a:lnTo>
                    <a:pt x="2415304" y="1093501"/>
                  </a:lnTo>
                  <a:cubicBezTo>
                    <a:pt x="2415304" y="1105112"/>
                    <a:pt x="2409664" y="1113738"/>
                    <a:pt x="2398384" y="1119378"/>
                  </a:cubicBezTo>
                  <a:cubicBezTo>
                    <a:pt x="2392744" y="1122364"/>
                    <a:pt x="2389924" y="1128502"/>
                    <a:pt x="2389924" y="1137791"/>
                  </a:cubicBezTo>
                  <a:lnTo>
                    <a:pt x="2389924" y="1165161"/>
                  </a:lnTo>
                  <a:cubicBezTo>
                    <a:pt x="2389924" y="1177437"/>
                    <a:pt x="2396394" y="1183574"/>
                    <a:pt x="2409332" y="1183574"/>
                  </a:cubicBezTo>
                  <a:lnTo>
                    <a:pt x="2596944" y="1183574"/>
                  </a:lnTo>
                  <a:cubicBezTo>
                    <a:pt x="2605570" y="1183574"/>
                    <a:pt x="2610795" y="1182496"/>
                    <a:pt x="2612620" y="1180339"/>
                  </a:cubicBezTo>
                  <a:cubicBezTo>
                    <a:pt x="2614445" y="1178183"/>
                    <a:pt x="2615357" y="1173124"/>
                    <a:pt x="2615357" y="1165161"/>
                  </a:cubicBezTo>
                  <a:lnTo>
                    <a:pt x="2615357" y="1142767"/>
                  </a:lnTo>
                  <a:cubicBezTo>
                    <a:pt x="2615357" y="1130160"/>
                    <a:pt x="2609551" y="1121037"/>
                    <a:pt x="2597939" y="1115397"/>
                  </a:cubicBezTo>
                  <a:cubicBezTo>
                    <a:pt x="2586328" y="1109425"/>
                    <a:pt x="2580522" y="1100136"/>
                    <a:pt x="2580522" y="1087529"/>
                  </a:cubicBezTo>
                  <a:lnTo>
                    <a:pt x="2580522" y="689911"/>
                  </a:lnTo>
                  <a:cubicBezTo>
                    <a:pt x="2580522" y="657067"/>
                    <a:pt x="2587986" y="640644"/>
                    <a:pt x="2602916" y="640644"/>
                  </a:cubicBezTo>
                  <a:cubicBezTo>
                    <a:pt x="2608888" y="640644"/>
                    <a:pt x="2614693" y="646450"/>
                    <a:pt x="2620333" y="658062"/>
                  </a:cubicBezTo>
                  <a:cubicBezTo>
                    <a:pt x="2629623" y="678300"/>
                    <a:pt x="2642893" y="688418"/>
                    <a:pt x="2660145" y="688418"/>
                  </a:cubicBezTo>
                  <a:cubicBezTo>
                    <a:pt x="2694648" y="688418"/>
                    <a:pt x="2711900" y="657730"/>
                    <a:pt x="2711900" y="596354"/>
                  </a:cubicBezTo>
                  <a:cubicBezTo>
                    <a:pt x="2711900" y="567823"/>
                    <a:pt x="2706841" y="544102"/>
                    <a:pt x="2696722" y="525191"/>
                  </a:cubicBezTo>
                  <a:cubicBezTo>
                    <a:pt x="2686603" y="506281"/>
                    <a:pt x="2671591" y="496825"/>
                    <a:pt x="2651685" y="496825"/>
                  </a:cubicBezTo>
                  <a:close/>
                  <a:moveTo>
                    <a:pt x="2051461" y="435615"/>
                  </a:moveTo>
                  <a:lnTo>
                    <a:pt x="2076841" y="435615"/>
                  </a:lnTo>
                  <a:cubicBezTo>
                    <a:pt x="2113998" y="435615"/>
                    <a:pt x="2132577" y="463483"/>
                    <a:pt x="2132577" y="519219"/>
                  </a:cubicBezTo>
                  <a:lnTo>
                    <a:pt x="2132577" y="767544"/>
                  </a:lnTo>
                  <a:cubicBezTo>
                    <a:pt x="2132577" y="798066"/>
                    <a:pt x="2127850" y="819879"/>
                    <a:pt x="2118394" y="832984"/>
                  </a:cubicBezTo>
                  <a:cubicBezTo>
                    <a:pt x="2108939" y="846089"/>
                    <a:pt x="2098240" y="852641"/>
                    <a:pt x="2086296" y="852641"/>
                  </a:cubicBezTo>
                  <a:lnTo>
                    <a:pt x="2051461" y="852641"/>
                  </a:lnTo>
                  <a:close/>
                  <a:moveTo>
                    <a:pt x="1844939" y="380377"/>
                  </a:moveTo>
                  <a:cubicBezTo>
                    <a:pt x="1836313" y="380377"/>
                    <a:pt x="1830756" y="381953"/>
                    <a:pt x="1828268" y="385104"/>
                  </a:cubicBezTo>
                  <a:cubicBezTo>
                    <a:pt x="1825780" y="388256"/>
                    <a:pt x="1824535" y="394808"/>
                    <a:pt x="1824535" y="404761"/>
                  </a:cubicBezTo>
                  <a:lnTo>
                    <a:pt x="1825033" y="428151"/>
                  </a:lnTo>
                  <a:cubicBezTo>
                    <a:pt x="1825365" y="438435"/>
                    <a:pt x="1830176" y="446066"/>
                    <a:pt x="1839465" y="451042"/>
                  </a:cubicBezTo>
                  <a:cubicBezTo>
                    <a:pt x="1857048" y="459668"/>
                    <a:pt x="1865840" y="471114"/>
                    <a:pt x="1865840" y="485380"/>
                  </a:cubicBezTo>
                  <a:lnTo>
                    <a:pt x="1865840" y="1086534"/>
                  </a:lnTo>
                  <a:cubicBezTo>
                    <a:pt x="1865840" y="1094164"/>
                    <a:pt x="1864762" y="1099555"/>
                    <a:pt x="1862605" y="1102707"/>
                  </a:cubicBezTo>
                  <a:cubicBezTo>
                    <a:pt x="1860449" y="1105859"/>
                    <a:pt x="1855058" y="1108762"/>
                    <a:pt x="1846432" y="1111416"/>
                  </a:cubicBezTo>
                  <a:cubicBezTo>
                    <a:pt x="1836811" y="1114402"/>
                    <a:pt x="1831171" y="1117802"/>
                    <a:pt x="1829512" y="1121618"/>
                  </a:cubicBezTo>
                  <a:cubicBezTo>
                    <a:pt x="1827853" y="1125433"/>
                    <a:pt x="1827024" y="1135635"/>
                    <a:pt x="1827024" y="1152223"/>
                  </a:cubicBezTo>
                  <a:cubicBezTo>
                    <a:pt x="1827024" y="1173124"/>
                    <a:pt x="1832996" y="1183574"/>
                    <a:pt x="1844939" y="1183574"/>
                  </a:cubicBezTo>
                  <a:lnTo>
                    <a:pt x="2070372" y="1183574"/>
                  </a:lnTo>
                  <a:cubicBezTo>
                    <a:pt x="2081320" y="1183574"/>
                    <a:pt x="2088619" y="1181998"/>
                    <a:pt x="2092268" y="1178847"/>
                  </a:cubicBezTo>
                  <a:cubicBezTo>
                    <a:pt x="2095918" y="1175695"/>
                    <a:pt x="2097742" y="1167484"/>
                    <a:pt x="2097742" y="1154213"/>
                  </a:cubicBezTo>
                  <a:cubicBezTo>
                    <a:pt x="2097742" y="1140279"/>
                    <a:pt x="2096166" y="1130741"/>
                    <a:pt x="2093014" y="1125599"/>
                  </a:cubicBezTo>
                  <a:cubicBezTo>
                    <a:pt x="2089863" y="1120456"/>
                    <a:pt x="2084306" y="1116392"/>
                    <a:pt x="2076343" y="1113406"/>
                  </a:cubicBezTo>
                  <a:cubicBezTo>
                    <a:pt x="2059755" y="1107435"/>
                    <a:pt x="2051461" y="1094828"/>
                    <a:pt x="2051461" y="1075585"/>
                  </a:cubicBezTo>
                  <a:lnTo>
                    <a:pt x="2051461" y="909870"/>
                  </a:lnTo>
                  <a:lnTo>
                    <a:pt x="2113667" y="909870"/>
                  </a:lnTo>
                  <a:cubicBezTo>
                    <a:pt x="2143857" y="909870"/>
                    <a:pt x="2172306" y="904396"/>
                    <a:pt x="2199013" y="893448"/>
                  </a:cubicBezTo>
                  <a:cubicBezTo>
                    <a:pt x="2225719" y="882499"/>
                    <a:pt x="2249275" y="868400"/>
                    <a:pt x="2269678" y="851148"/>
                  </a:cubicBezTo>
                  <a:cubicBezTo>
                    <a:pt x="2290081" y="833896"/>
                    <a:pt x="2307002" y="807023"/>
                    <a:pt x="2320438" y="770530"/>
                  </a:cubicBezTo>
                  <a:cubicBezTo>
                    <a:pt x="2333874" y="734036"/>
                    <a:pt x="2340592" y="692400"/>
                    <a:pt x="2340592" y="645621"/>
                  </a:cubicBezTo>
                  <a:cubicBezTo>
                    <a:pt x="2340592" y="562680"/>
                    <a:pt x="2318779" y="497738"/>
                    <a:pt x="2275152" y="450793"/>
                  </a:cubicBezTo>
                  <a:cubicBezTo>
                    <a:pt x="2231526" y="403849"/>
                    <a:pt x="2173052" y="380377"/>
                    <a:pt x="2099733" y="380377"/>
                  </a:cubicBezTo>
                  <a:close/>
                  <a:moveTo>
                    <a:pt x="4471369" y="371917"/>
                  </a:moveTo>
                  <a:cubicBezTo>
                    <a:pt x="4463739" y="371917"/>
                    <a:pt x="4458679" y="372995"/>
                    <a:pt x="4456191" y="375151"/>
                  </a:cubicBezTo>
                  <a:cubicBezTo>
                    <a:pt x="4453703" y="377308"/>
                    <a:pt x="4451629" y="383031"/>
                    <a:pt x="4449971" y="392320"/>
                  </a:cubicBezTo>
                  <a:cubicBezTo>
                    <a:pt x="4445326" y="418529"/>
                    <a:pt x="4430894" y="443080"/>
                    <a:pt x="4406676" y="465971"/>
                  </a:cubicBezTo>
                  <a:cubicBezTo>
                    <a:pt x="4382457" y="488863"/>
                    <a:pt x="4358404" y="502134"/>
                    <a:pt x="4334517" y="505783"/>
                  </a:cubicBezTo>
                  <a:cubicBezTo>
                    <a:pt x="4327218" y="506778"/>
                    <a:pt x="4322823" y="508271"/>
                    <a:pt x="4321330" y="510262"/>
                  </a:cubicBezTo>
                  <a:cubicBezTo>
                    <a:pt x="4319837" y="512252"/>
                    <a:pt x="4319090" y="516565"/>
                    <a:pt x="4319090" y="523201"/>
                  </a:cubicBezTo>
                  <a:lnTo>
                    <a:pt x="4319090" y="559031"/>
                  </a:lnTo>
                  <a:cubicBezTo>
                    <a:pt x="4319090" y="565003"/>
                    <a:pt x="4319837" y="568652"/>
                    <a:pt x="4321330" y="569979"/>
                  </a:cubicBezTo>
                  <a:cubicBezTo>
                    <a:pt x="4322823" y="571306"/>
                    <a:pt x="4326389" y="571970"/>
                    <a:pt x="4332029" y="571970"/>
                  </a:cubicBezTo>
                  <a:lnTo>
                    <a:pt x="4351437" y="571970"/>
                  </a:lnTo>
                  <a:lnTo>
                    <a:pt x="4351437" y="1087529"/>
                  </a:lnTo>
                  <a:cubicBezTo>
                    <a:pt x="4351437" y="1130326"/>
                    <a:pt x="4363381" y="1162341"/>
                    <a:pt x="4387267" y="1183574"/>
                  </a:cubicBezTo>
                  <a:lnTo>
                    <a:pt x="4544523" y="1183574"/>
                  </a:lnTo>
                  <a:cubicBezTo>
                    <a:pt x="4551490" y="1183574"/>
                    <a:pt x="4555554" y="1183077"/>
                    <a:pt x="4556715" y="1182081"/>
                  </a:cubicBezTo>
                  <a:cubicBezTo>
                    <a:pt x="4557876" y="1181086"/>
                    <a:pt x="4558457" y="1176275"/>
                    <a:pt x="4558457" y="1167650"/>
                  </a:cubicBezTo>
                  <a:cubicBezTo>
                    <a:pt x="4558457" y="1153716"/>
                    <a:pt x="4557296" y="1144094"/>
                    <a:pt x="4554973" y="1138786"/>
                  </a:cubicBezTo>
                  <a:cubicBezTo>
                    <a:pt x="4552651" y="1133478"/>
                    <a:pt x="4547675" y="1128999"/>
                    <a:pt x="4540044" y="1125350"/>
                  </a:cubicBezTo>
                  <a:cubicBezTo>
                    <a:pt x="4524451" y="1117719"/>
                    <a:pt x="4516655" y="1105112"/>
                    <a:pt x="4516655" y="1087529"/>
                  </a:cubicBezTo>
                  <a:lnTo>
                    <a:pt x="4516655" y="571970"/>
                  </a:lnTo>
                  <a:lnTo>
                    <a:pt x="4547509" y="571970"/>
                  </a:lnTo>
                  <a:cubicBezTo>
                    <a:pt x="4559121" y="571970"/>
                    <a:pt x="4564926" y="566661"/>
                    <a:pt x="4564926" y="556045"/>
                  </a:cubicBezTo>
                  <a:lnTo>
                    <a:pt x="4564926" y="520215"/>
                  </a:lnTo>
                  <a:cubicBezTo>
                    <a:pt x="4564926" y="509266"/>
                    <a:pt x="4559121" y="503792"/>
                    <a:pt x="4547509" y="503792"/>
                  </a:cubicBezTo>
                  <a:lnTo>
                    <a:pt x="4516655" y="503792"/>
                  </a:lnTo>
                  <a:lnTo>
                    <a:pt x="4516655" y="389334"/>
                  </a:lnTo>
                  <a:cubicBezTo>
                    <a:pt x="4516655" y="377723"/>
                    <a:pt x="4512342" y="371917"/>
                    <a:pt x="4503716" y="371917"/>
                  </a:cubicBezTo>
                  <a:close/>
                  <a:moveTo>
                    <a:pt x="3343508" y="362461"/>
                  </a:moveTo>
                  <a:cubicBezTo>
                    <a:pt x="3313649" y="362461"/>
                    <a:pt x="3286776" y="368599"/>
                    <a:pt x="3262889" y="380874"/>
                  </a:cubicBezTo>
                  <a:cubicBezTo>
                    <a:pt x="3239003" y="393149"/>
                    <a:pt x="3227059" y="407581"/>
                    <a:pt x="3227059" y="424169"/>
                  </a:cubicBezTo>
                  <a:cubicBezTo>
                    <a:pt x="3227059" y="455023"/>
                    <a:pt x="3251941" y="470450"/>
                    <a:pt x="3301706" y="470450"/>
                  </a:cubicBezTo>
                  <a:cubicBezTo>
                    <a:pt x="3330569" y="470450"/>
                    <a:pt x="3356861" y="463649"/>
                    <a:pt x="3380582" y="450047"/>
                  </a:cubicBezTo>
                  <a:cubicBezTo>
                    <a:pt x="3404303" y="436445"/>
                    <a:pt x="3416164" y="420852"/>
                    <a:pt x="3416164" y="403268"/>
                  </a:cubicBezTo>
                  <a:cubicBezTo>
                    <a:pt x="3416164" y="390661"/>
                    <a:pt x="3408865" y="380708"/>
                    <a:pt x="3394267" y="373410"/>
                  </a:cubicBezTo>
                  <a:cubicBezTo>
                    <a:pt x="3379670" y="366111"/>
                    <a:pt x="3362750" y="362461"/>
                    <a:pt x="3343508" y="362461"/>
                  </a:cubicBezTo>
                  <a:close/>
                  <a:moveTo>
                    <a:pt x="0" y="0"/>
                  </a:moveTo>
                  <a:lnTo>
                    <a:pt x="6634065" y="0"/>
                  </a:lnTo>
                  <a:lnTo>
                    <a:pt x="6634065" y="8047855"/>
                  </a:lnTo>
                  <a:lnTo>
                    <a:pt x="0" y="8047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2CA630-7B07-47AE-8C8A-F8086BBF5802}"/>
                </a:ext>
              </a:extLst>
            </p:cNvPr>
            <p:cNvSpPr txBox="1"/>
            <p:nvPr/>
          </p:nvSpPr>
          <p:spPr>
            <a:xfrm>
              <a:off x="144509" y="2504745"/>
              <a:ext cx="640869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Bookman Old Style" panose="02050604050505020204" pitchFamily="18" charset="0"/>
                </a:rPr>
                <a:t>This project is more focused on the following points:</a:t>
              </a:r>
            </a:p>
            <a:p>
              <a:endParaRPr lang="en-GB" sz="2400" dirty="0">
                <a:latin typeface="Bookman Old Style" panose="02050604050505020204" pitchFamily="18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Bookman Old Style" panose="02050604050505020204" pitchFamily="18" charset="0"/>
                </a:rPr>
                <a:t>Analyze the O*NET Dataset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2400" b="0" i="0" dirty="0">
                  <a:effectLst/>
                  <a:latin typeface="Bookman Old Style" panose="02050604050505020204" pitchFamily="18" charset="0"/>
                </a:rPr>
                <a:t>Apply NPL techniques on the O</a:t>
              </a:r>
              <a:r>
                <a:rPr lang="en-US" sz="2400" dirty="0">
                  <a:latin typeface="Bookman Old Style" panose="02050604050505020204" pitchFamily="18" charset="0"/>
                </a:rPr>
                <a:t>*NET Dataset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2400" b="0" i="0" dirty="0">
                  <a:effectLst/>
                  <a:latin typeface="Bookman Old Style" panose="02050604050505020204" pitchFamily="18" charset="0"/>
                </a:rPr>
                <a:t>Develop an word embedding algorithm</a:t>
              </a:r>
              <a:r>
                <a:rPr lang="en-US" sz="2400" dirty="0">
                  <a:latin typeface="Bookman Old Style" panose="02050604050505020204" pitchFamily="18" charset="0"/>
                </a:rPr>
                <a:t> able to predict valuable s</a:t>
              </a:r>
              <a:r>
                <a:rPr lang="en-US" sz="2400" b="0" i="0" dirty="0">
                  <a:effectLst/>
                  <a:latin typeface="Bookman Old Style" panose="02050604050505020204" pitchFamily="18" charset="0"/>
                </a:rPr>
                <a:t>kills and occupations for early career programmers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en-US" sz="2400" b="0" i="0" dirty="0">
                <a:effectLst/>
                <a:latin typeface="Bookman Old Style" panose="02050604050505020204" pitchFamily="18" charset="0"/>
              </a:endParaRPr>
            </a:p>
            <a:p>
              <a:endParaRPr lang="en-US" sz="2400" dirty="0"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34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4896A219-CAA9-458C-BFB1-BE70B2EF6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t="382" r="1022" b="-382"/>
          <a:stretch/>
        </p:blipFill>
        <p:spPr bwMode="auto">
          <a:xfrm>
            <a:off x="113808" y="1839311"/>
            <a:ext cx="704373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84B8905C-5DA3-4229-AED0-7ECD0B252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8594"/>
            <a:ext cx="3121228" cy="20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442750B1-9678-4259-898C-D763C118D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67600"/>
            <a:ext cx="3121228" cy="20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75698D06-EA0B-46D0-AC00-63428386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20" y="4632748"/>
            <a:ext cx="3244779" cy="20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2349DFA-1BB6-4079-B93E-8172FE79403C}"/>
              </a:ext>
            </a:extLst>
          </p:cNvPr>
          <p:cNvSpPr/>
          <p:nvPr/>
        </p:nvSpPr>
        <p:spPr>
          <a:xfrm>
            <a:off x="-273712" y="-5532230"/>
            <a:ext cx="24424640" cy="18210180"/>
          </a:xfrm>
          <a:prstGeom prst="frame">
            <a:avLst>
              <a:gd name="adj1" fmla="val 44118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27BB1-0B8D-4937-873F-6BCAD397114C}"/>
              </a:ext>
            </a:extLst>
          </p:cNvPr>
          <p:cNvSpPr txBox="1"/>
          <p:nvPr/>
        </p:nvSpPr>
        <p:spPr>
          <a:xfrm>
            <a:off x="1600777" y="1839311"/>
            <a:ext cx="63866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Distribution of non-technical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skills for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Quality Control System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analysts</a:t>
            </a:r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1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4896A219-CAA9-458C-BFB1-BE70B2EF6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t="382" r="1022" b="-382"/>
          <a:stretch/>
        </p:blipFill>
        <p:spPr bwMode="auto">
          <a:xfrm>
            <a:off x="113808" y="1839311"/>
            <a:ext cx="704373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84B8905C-5DA3-4229-AED0-7ECD0B252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8594"/>
            <a:ext cx="3121228" cy="207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442750B1-9678-4259-898C-D763C118D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380" y="2567600"/>
            <a:ext cx="3121228" cy="201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75698D06-EA0B-46D0-AC00-63428386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20" y="4632748"/>
            <a:ext cx="3244779" cy="207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2349DFA-1BB6-4079-B93E-8172FE79403C}"/>
              </a:ext>
            </a:extLst>
          </p:cNvPr>
          <p:cNvSpPr/>
          <p:nvPr/>
        </p:nvSpPr>
        <p:spPr>
          <a:xfrm>
            <a:off x="0" y="-3709863"/>
            <a:ext cx="24966246" cy="19156289"/>
          </a:xfrm>
          <a:prstGeom prst="frame">
            <a:avLst>
              <a:gd name="adj1" fmla="val 43527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85031-A0D2-4846-B796-D1EE025AFB6C}"/>
              </a:ext>
            </a:extLst>
          </p:cNvPr>
          <p:cNvSpPr txBox="1"/>
          <p:nvPr/>
        </p:nvSpPr>
        <p:spPr>
          <a:xfrm>
            <a:off x="2902657" y="2751866"/>
            <a:ext cx="63866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Distribution of non-technical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skills for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Web Administrators</a:t>
            </a:r>
          </a:p>
        </p:txBody>
      </p:sp>
    </p:spTree>
    <p:extLst>
      <p:ext uri="{BB962C8B-B14F-4D97-AF65-F5344CB8AC3E}">
        <p14:creationId xmlns:p14="http://schemas.microsoft.com/office/powerpoint/2010/main" val="414497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2349DFA-1BB6-4079-B93E-8172FE79403C}"/>
              </a:ext>
            </a:extLst>
          </p:cNvPr>
          <p:cNvSpPr/>
          <p:nvPr/>
        </p:nvSpPr>
        <p:spPr>
          <a:xfrm>
            <a:off x="-6387123" y="-6149145"/>
            <a:ext cx="24966246" cy="19156289"/>
          </a:xfrm>
          <a:prstGeom prst="frame">
            <a:avLst>
              <a:gd name="adj1" fmla="val 37560"/>
            </a:avLst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0A4C8-93C1-42F6-BCFF-BC37159914EB}"/>
              </a:ext>
            </a:extLst>
          </p:cNvPr>
          <p:cNvSpPr txBox="1"/>
          <p:nvPr/>
        </p:nvSpPr>
        <p:spPr>
          <a:xfrm>
            <a:off x="4436731" y="1066800"/>
            <a:ext cx="3318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Bernard MT Condensed" panose="02050806060905020404" pitchFamily="18" charset="0"/>
              </a:rPr>
              <a:t>Conclusion</a:t>
            </a:r>
            <a:endParaRPr lang="en-US" sz="6000" dirty="0">
              <a:latin typeface="Bernard MT Condensed" panose="02050806060905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59EEF-2C3C-41BE-A49F-E9F3453586F0}"/>
              </a:ext>
            </a:extLst>
          </p:cNvPr>
          <p:cNvSpPr txBox="1"/>
          <p:nvPr/>
        </p:nvSpPr>
        <p:spPr>
          <a:xfrm>
            <a:off x="1068949" y="2618040"/>
            <a:ext cx="102875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latin typeface="Bernard MT Condensed" panose="02050806060905020404" pitchFamily="18" charset="0"/>
              </a:rPr>
              <a:t>Seven skills, including Active Learning and Complex </a:t>
            </a:r>
          </a:p>
          <a:p>
            <a:pPr algn="ctr"/>
            <a:r>
              <a:rPr lang="en-GB" sz="3600" dirty="0">
                <a:latin typeface="Bernard MT Condensed" panose="02050806060905020404" pitchFamily="18" charset="0"/>
              </a:rPr>
              <a:t>Problem Solving, show an 100% representation above</a:t>
            </a:r>
          </a:p>
          <a:p>
            <a:pPr algn="ctr"/>
            <a:r>
              <a:rPr lang="en-GB" sz="3600" dirty="0">
                <a:latin typeface="Bernard MT Condensed" panose="02050806060905020404" pitchFamily="18" charset="0"/>
              </a:rPr>
              <a:t>the threshold, while others, like Monitoring and Writing, </a:t>
            </a:r>
          </a:p>
          <a:p>
            <a:pPr algn="ctr"/>
            <a:r>
              <a:rPr lang="en-GB" sz="3600" dirty="0">
                <a:latin typeface="Bernard MT Condensed" panose="02050806060905020404" pitchFamily="18" charset="0"/>
              </a:rPr>
              <a:t>maintained significant 90/10 or 80/20 representations, </a:t>
            </a:r>
          </a:p>
          <a:p>
            <a:pPr algn="ctr"/>
            <a:r>
              <a:rPr lang="en-GB" sz="3600" dirty="0">
                <a:latin typeface="Bernard MT Condensed" panose="02050806060905020404" pitchFamily="18" charset="0"/>
              </a:rPr>
              <a:t>emphasizing their relevance in programming roles.</a:t>
            </a:r>
            <a:endParaRPr lang="en-US" sz="3600" dirty="0">
              <a:latin typeface="Bernard MT Condensed" panose="02050806060905020404" pitchFamily="18" charset="0"/>
            </a:endParaRPr>
          </a:p>
        </p:txBody>
      </p:sp>
      <p:pic>
        <p:nvPicPr>
          <p:cNvPr id="10" name="Graphic 9" descr="End">
            <a:extLst>
              <a:ext uri="{FF2B5EF4-FFF2-40B4-BE49-F238E27FC236}">
                <a16:creationId xmlns:a16="http://schemas.microsoft.com/office/drawing/2014/main" id="{B4E4945B-81D3-44BA-9492-37928626E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3298" y="1217914"/>
            <a:ext cx="713433" cy="7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6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E95889B-E1C7-49E9-8436-22C4AC917B35}"/>
              </a:ext>
            </a:extLst>
          </p:cNvPr>
          <p:cNvGrpSpPr/>
          <p:nvPr/>
        </p:nvGrpSpPr>
        <p:grpSpPr>
          <a:xfrm>
            <a:off x="9564019" y="2112856"/>
            <a:ext cx="2231063" cy="3626057"/>
            <a:chOff x="693964" y="1450237"/>
            <a:chExt cx="2769326" cy="415398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D7057DC-B319-4B04-9E9C-FDBE34D509C7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F42137-811D-4A43-9C6D-2BF47D8C83D0}"/>
                </a:ext>
              </a:extLst>
            </p:cNvPr>
            <p:cNvSpPr txBox="1"/>
            <p:nvPr/>
          </p:nvSpPr>
          <p:spPr>
            <a:xfrm>
              <a:off x="804582" y="1562507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non-stemmed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5ED695-1699-451A-BD91-929637ED376F}"/>
                </a:ext>
              </a:extLst>
            </p:cNvPr>
            <p:cNvSpPr txBox="1"/>
            <p:nvPr/>
          </p:nvSpPr>
          <p:spPr>
            <a:xfrm>
              <a:off x="804584" y="2778933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17.9s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0.77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A29A3E-9DD9-40AA-8398-748642DCAA76}"/>
              </a:ext>
            </a:extLst>
          </p:cNvPr>
          <p:cNvGrpSpPr/>
          <p:nvPr/>
        </p:nvGrpSpPr>
        <p:grpSpPr>
          <a:xfrm>
            <a:off x="6515025" y="2112856"/>
            <a:ext cx="2231063" cy="3626057"/>
            <a:chOff x="693964" y="1450237"/>
            <a:chExt cx="2769326" cy="415398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36AC9F3-FE48-4BEB-889D-621AF4101433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1BE395-B59B-4E32-9CD4-EEFA62C55562}"/>
                </a:ext>
              </a:extLst>
            </p:cNvPr>
            <p:cNvSpPr txBox="1"/>
            <p:nvPr/>
          </p:nvSpPr>
          <p:spPr>
            <a:xfrm>
              <a:off x="825813" y="1555462"/>
              <a:ext cx="2505626" cy="74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CBOW on not-stemmed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B9FA6-E9AD-4A93-A7A6-7E8926B0C921}"/>
                </a:ext>
              </a:extLst>
            </p:cNvPr>
            <p:cNvSpPr txBox="1"/>
            <p:nvPr/>
          </p:nvSpPr>
          <p:spPr>
            <a:xfrm>
              <a:off x="754102" y="2586446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5.4s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0.01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2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864349-7A9C-4C8F-AD17-DDDBEA1E116C}"/>
              </a:ext>
            </a:extLst>
          </p:cNvPr>
          <p:cNvGrpSpPr/>
          <p:nvPr/>
        </p:nvGrpSpPr>
        <p:grpSpPr>
          <a:xfrm>
            <a:off x="3474383" y="2112856"/>
            <a:ext cx="2231063" cy="3626057"/>
            <a:chOff x="693964" y="1450237"/>
            <a:chExt cx="2769326" cy="415398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17E0D9E-072C-4F84-B323-200F8AF407D1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4A177-21DA-45C0-8E44-2A7E9A044F7A}"/>
                </a:ext>
              </a:extLst>
            </p:cNvPr>
            <p:cNvSpPr txBox="1"/>
            <p:nvPr/>
          </p:nvSpPr>
          <p:spPr>
            <a:xfrm>
              <a:off x="790301" y="1515457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A19205-9F2E-4279-B0B3-3CB2F13ABC35}"/>
                </a:ext>
              </a:extLst>
            </p:cNvPr>
            <p:cNvSpPr txBox="1"/>
            <p:nvPr/>
          </p:nvSpPr>
          <p:spPr>
            <a:xfrm>
              <a:off x="754102" y="2586446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16.5s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0.06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3A1497-14EA-40E6-B89F-1681DD99904D}"/>
              </a:ext>
            </a:extLst>
          </p:cNvPr>
          <p:cNvSpPr txBox="1"/>
          <p:nvPr/>
        </p:nvSpPr>
        <p:spPr>
          <a:xfrm>
            <a:off x="431074" y="156754"/>
            <a:ext cx="10600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Models Used – all trained in the “Skills.xlsx”</a:t>
            </a:r>
            <a:endParaRPr lang="en-US" sz="48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32D49E-1DFC-4D28-AC61-0A315A9FA423}"/>
              </a:ext>
            </a:extLst>
          </p:cNvPr>
          <p:cNvGrpSpPr/>
          <p:nvPr/>
        </p:nvGrpSpPr>
        <p:grpSpPr>
          <a:xfrm>
            <a:off x="76259" y="2112855"/>
            <a:ext cx="2886414" cy="5384499"/>
            <a:chOff x="52134" y="2055658"/>
            <a:chExt cx="2886414" cy="53844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C49A94-B743-439E-B721-B809FE6A5D3B}"/>
                </a:ext>
              </a:extLst>
            </p:cNvPr>
            <p:cNvGrpSpPr/>
            <p:nvPr/>
          </p:nvGrpSpPr>
          <p:grpSpPr>
            <a:xfrm>
              <a:off x="457091" y="2055658"/>
              <a:ext cx="2231063" cy="3626057"/>
              <a:chOff x="728820" y="1456320"/>
              <a:chExt cx="2769326" cy="415398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7DDB6F-B487-429F-B84D-30B005762E73}"/>
                  </a:ext>
                </a:extLst>
              </p:cNvPr>
              <p:cNvSpPr/>
              <p:nvPr/>
            </p:nvSpPr>
            <p:spPr>
              <a:xfrm>
                <a:off x="728820" y="1456320"/>
                <a:ext cx="2769326" cy="415398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803C27-EB7F-4FCF-B791-5EAA2EC52C10}"/>
                  </a:ext>
                </a:extLst>
              </p:cNvPr>
              <p:cNvSpPr txBox="1"/>
              <p:nvPr/>
            </p:nvSpPr>
            <p:spPr>
              <a:xfrm>
                <a:off x="807211" y="1587066"/>
                <a:ext cx="2505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Word2Vec, CBOW on stemmed dataset</a:t>
                </a:r>
                <a:endParaRPr lang="en-US" dirty="0">
                  <a:latin typeface="Bernard MT Condensed" panose="020508060609050204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6A942-DEFF-4FF3-AB6F-236F93D483CB}"/>
                  </a:ext>
                </a:extLst>
              </p:cNvPr>
              <p:cNvSpPr txBox="1"/>
              <p:nvPr/>
            </p:nvSpPr>
            <p:spPr>
              <a:xfrm>
                <a:off x="754102" y="2586446"/>
                <a:ext cx="25056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Training time: 4.9s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Pair similarity: -0.52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Clusters: 2</a:t>
                </a:r>
              </a:p>
              <a:p>
                <a:endParaRPr lang="en-US" dirty="0">
                  <a:latin typeface="Bernard MT Condensed" panose="02050806060905020404" pitchFamily="18" charset="0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E427D8-7F12-4591-BD61-3D7E7F786622}"/>
                </a:ext>
              </a:extLst>
            </p:cNvPr>
            <p:cNvSpPr/>
            <p:nvPr/>
          </p:nvSpPr>
          <p:spPr>
            <a:xfrm>
              <a:off x="52134" y="2777905"/>
              <a:ext cx="2886414" cy="4662252"/>
            </a:xfrm>
            <a:custGeom>
              <a:avLst/>
              <a:gdLst>
                <a:gd name="connsiteX0" fmla="*/ 542119 w 3252651"/>
                <a:gd name="connsiteY0" fmla="*/ 0 h 5421085"/>
                <a:gd name="connsiteX1" fmla="*/ 1024223 w 3252651"/>
                <a:gd name="connsiteY1" fmla="*/ 0 h 5421085"/>
                <a:gd name="connsiteX2" fmla="*/ 1012371 w 3252651"/>
                <a:gd name="connsiteY2" fmla="*/ 117565 h 5421085"/>
                <a:gd name="connsiteX3" fmla="*/ 1626325 w 3252651"/>
                <a:gd name="connsiteY3" fmla="*/ 731519 h 5421085"/>
                <a:gd name="connsiteX4" fmla="*/ 2240279 w 3252651"/>
                <a:gd name="connsiteY4" fmla="*/ 117565 h 5421085"/>
                <a:gd name="connsiteX5" fmla="*/ 2228428 w 3252651"/>
                <a:gd name="connsiteY5" fmla="*/ 0 h 5421085"/>
                <a:gd name="connsiteX6" fmla="*/ 2710532 w 3252651"/>
                <a:gd name="connsiteY6" fmla="*/ 0 h 5421085"/>
                <a:gd name="connsiteX7" fmla="*/ 3252651 w 3252651"/>
                <a:gd name="connsiteY7" fmla="*/ 542119 h 5421085"/>
                <a:gd name="connsiteX8" fmla="*/ 3252651 w 3252651"/>
                <a:gd name="connsiteY8" fmla="*/ 4878966 h 5421085"/>
                <a:gd name="connsiteX9" fmla="*/ 2710532 w 3252651"/>
                <a:gd name="connsiteY9" fmla="*/ 5421085 h 5421085"/>
                <a:gd name="connsiteX10" fmla="*/ 542119 w 3252651"/>
                <a:gd name="connsiteY10" fmla="*/ 5421085 h 5421085"/>
                <a:gd name="connsiteX11" fmla="*/ 0 w 3252651"/>
                <a:gd name="connsiteY11" fmla="*/ 4878966 h 5421085"/>
                <a:gd name="connsiteX12" fmla="*/ 0 w 3252651"/>
                <a:gd name="connsiteY12" fmla="*/ 542119 h 5421085"/>
                <a:gd name="connsiteX13" fmla="*/ 542119 w 3252651"/>
                <a:gd name="connsiteY13" fmla="*/ 0 h 542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52651" h="5421085">
                  <a:moveTo>
                    <a:pt x="542119" y="0"/>
                  </a:moveTo>
                  <a:lnTo>
                    <a:pt x="1024223" y="0"/>
                  </a:lnTo>
                  <a:lnTo>
                    <a:pt x="1012371" y="117565"/>
                  </a:lnTo>
                  <a:cubicBezTo>
                    <a:pt x="1012371" y="456642"/>
                    <a:pt x="1287248" y="731519"/>
                    <a:pt x="1626325" y="731519"/>
                  </a:cubicBezTo>
                  <a:cubicBezTo>
                    <a:pt x="1965402" y="731519"/>
                    <a:pt x="2240279" y="456642"/>
                    <a:pt x="2240279" y="117565"/>
                  </a:cubicBezTo>
                  <a:lnTo>
                    <a:pt x="2228428" y="0"/>
                  </a:lnTo>
                  <a:lnTo>
                    <a:pt x="2710532" y="0"/>
                  </a:lnTo>
                  <a:cubicBezTo>
                    <a:pt x="3009936" y="0"/>
                    <a:pt x="3252651" y="242715"/>
                    <a:pt x="3252651" y="542119"/>
                  </a:cubicBezTo>
                  <a:lnTo>
                    <a:pt x="3252651" y="4878966"/>
                  </a:lnTo>
                  <a:cubicBezTo>
                    <a:pt x="3252651" y="5178370"/>
                    <a:pt x="3009936" y="5421085"/>
                    <a:pt x="2710532" y="5421085"/>
                  </a:cubicBezTo>
                  <a:lnTo>
                    <a:pt x="542119" y="5421085"/>
                  </a:lnTo>
                  <a:cubicBezTo>
                    <a:pt x="242715" y="5421085"/>
                    <a:pt x="0" y="5178370"/>
                    <a:pt x="0" y="4878966"/>
                  </a:cubicBezTo>
                  <a:lnTo>
                    <a:pt x="0" y="542119"/>
                  </a:lnTo>
                  <a:cubicBezTo>
                    <a:pt x="0" y="242715"/>
                    <a:pt x="242715" y="0"/>
                    <a:pt x="542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AEEBAE-D1F9-40A4-BF13-D5EF4642AC9F}"/>
                </a:ext>
              </a:extLst>
            </p:cNvPr>
            <p:cNvSpPr txBox="1"/>
            <p:nvPr/>
          </p:nvSpPr>
          <p:spPr>
            <a:xfrm>
              <a:off x="914893" y="4084486"/>
              <a:ext cx="116089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b="1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01</a:t>
              </a:r>
              <a:endParaRPr lang="en-US" sz="8800" b="1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60A658-12B9-4EC1-B870-173D8945EF00}"/>
              </a:ext>
            </a:extLst>
          </p:cNvPr>
          <p:cNvSpPr/>
          <p:nvPr/>
        </p:nvSpPr>
        <p:spPr>
          <a:xfrm>
            <a:off x="3097507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86819E-3F99-4672-AC05-222C0641293E}"/>
              </a:ext>
            </a:extLst>
          </p:cNvPr>
          <p:cNvSpPr txBox="1"/>
          <p:nvPr/>
        </p:nvSpPr>
        <p:spPr>
          <a:xfrm>
            <a:off x="3960266" y="4146994"/>
            <a:ext cx="1359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02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4D12839-841A-436C-8642-02A1D1431FC5}"/>
              </a:ext>
            </a:extLst>
          </p:cNvPr>
          <p:cNvSpPr/>
          <p:nvPr/>
        </p:nvSpPr>
        <p:spPr>
          <a:xfrm>
            <a:off x="6138149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1E438F-D576-4E25-AB09-5327D668D1E2}"/>
              </a:ext>
            </a:extLst>
          </p:cNvPr>
          <p:cNvSpPr txBox="1"/>
          <p:nvPr/>
        </p:nvSpPr>
        <p:spPr>
          <a:xfrm>
            <a:off x="7000908" y="4146994"/>
            <a:ext cx="14623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03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42B8B8D-53A3-46B9-B324-D481019750E5}"/>
              </a:ext>
            </a:extLst>
          </p:cNvPr>
          <p:cNvSpPr/>
          <p:nvPr/>
        </p:nvSpPr>
        <p:spPr>
          <a:xfrm>
            <a:off x="9187143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5AB7E5-518B-47B0-A2CE-AEE598000349}"/>
              </a:ext>
            </a:extLst>
          </p:cNvPr>
          <p:cNvSpPr txBox="1"/>
          <p:nvPr/>
        </p:nvSpPr>
        <p:spPr>
          <a:xfrm>
            <a:off x="10049902" y="4146994"/>
            <a:ext cx="13639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04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6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E95889B-E1C7-49E9-8436-22C4AC917B35}"/>
              </a:ext>
            </a:extLst>
          </p:cNvPr>
          <p:cNvGrpSpPr/>
          <p:nvPr/>
        </p:nvGrpSpPr>
        <p:grpSpPr>
          <a:xfrm>
            <a:off x="9564019" y="2112856"/>
            <a:ext cx="2231063" cy="3626057"/>
            <a:chOff x="693964" y="1450237"/>
            <a:chExt cx="2769326" cy="415398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D7057DC-B319-4B04-9E9C-FDBE34D509C7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F42137-811D-4A43-9C6D-2BF47D8C83D0}"/>
                </a:ext>
              </a:extLst>
            </p:cNvPr>
            <p:cNvSpPr txBox="1"/>
            <p:nvPr/>
          </p:nvSpPr>
          <p:spPr>
            <a:xfrm>
              <a:off x="804582" y="1562507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non-stemmed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5ED695-1699-451A-BD91-929637ED376F}"/>
                </a:ext>
              </a:extLst>
            </p:cNvPr>
            <p:cNvSpPr txBox="1"/>
            <p:nvPr/>
          </p:nvSpPr>
          <p:spPr>
            <a:xfrm>
              <a:off x="804584" y="2778933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17.9s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0.77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A29A3E-9DD9-40AA-8398-748642DCAA76}"/>
              </a:ext>
            </a:extLst>
          </p:cNvPr>
          <p:cNvGrpSpPr/>
          <p:nvPr/>
        </p:nvGrpSpPr>
        <p:grpSpPr>
          <a:xfrm>
            <a:off x="6515025" y="2112856"/>
            <a:ext cx="2231063" cy="3626057"/>
            <a:chOff x="693964" y="1450237"/>
            <a:chExt cx="2769326" cy="415398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36AC9F3-FE48-4BEB-889D-621AF4101433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1BE395-B59B-4E32-9CD4-EEFA62C55562}"/>
                </a:ext>
              </a:extLst>
            </p:cNvPr>
            <p:cNvSpPr txBox="1"/>
            <p:nvPr/>
          </p:nvSpPr>
          <p:spPr>
            <a:xfrm>
              <a:off x="825813" y="1555462"/>
              <a:ext cx="2505626" cy="74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CBOW on not-stemmed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B9FA6-E9AD-4A93-A7A6-7E8926B0C921}"/>
                </a:ext>
              </a:extLst>
            </p:cNvPr>
            <p:cNvSpPr txBox="1"/>
            <p:nvPr/>
          </p:nvSpPr>
          <p:spPr>
            <a:xfrm>
              <a:off x="754102" y="2586446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5.4s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0.01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2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864349-7A9C-4C8F-AD17-DDDBEA1E116C}"/>
              </a:ext>
            </a:extLst>
          </p:cNvPr>
          <p:cNvGrpSpPr/>
          <p:nvPr/>
        </p:nvGrpSpPr>
        <p:grpSpPr>
          <a:xfrm>
            <a:off x="3474383" y="2112856"/>
            <a:ext cx="2231063" cy="3626057"/>
            <a:chOff x="693964" y="1450237"/>
            <a:chExt cx="2769326" cy="415398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17E0D9E-072C-4F84-B323-200F8AF407D1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4A177-21DA-45C0-8E44-2A7E9A044F7A}"/>
                </a:ext>
              </a:extLst>
            </p:cNvPr>
            <p:cNvSpPr txBox="1"/>
            <p:nvPr/>
          </p:nvSpPr>
          <p:spPr>
            <a:xfrm>
              <a:off x="790301" y="1515457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A19205-9F2E-4279-B0B3-3CB2F13ABC35}"/>
                </a:ext>
              </a:extLst>
            </p:cNvPr>
            <p:cNvSpPr txBox="1"/>
            <p:nvPr/>
          </p:nvSpPr>
          <p:spPr>
            <a:xfrm>
              <a:off x="754102" y="2586446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16.5s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0.06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3A1497-14EA-40E6-B89F-1681DD99904D}"/>
              </a:ext>
            </a:extLst>
          </p:cNvPr>
          <p:cNvSpPr txBox="1"/>
          <p:nvPr/>
        </p:nvSpPr>
        <p:spPr>
          <a:xfrm>
            <a:off x="15913" y="179880"/>
            <a:ext cx="10767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Models Used – all trained in the “Skills.xlsx”</a:t>
            </a:r>
            <a:endParaRPr lang="en-US" sz="48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32D49E-1DFC-4D28-AC61-0A315A9FA423}"/>
              </a:ext>
            </a:extLst>
          </p:cNvPr>
          <p:cNvGrpSpPr/>
          <p:nvPr/>
        </p:nvGrpSpPr>
        <p:grpSpPr>
          <a:xfrm>
            <a:off x="76259" y="1113391"/>
            <a:ext cx="2886414" cy="6383963"/>
            <a:chOff x="52134" y="1056194"/>
            <a:chExt cx="2886414" cy="638396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C49A94-B743-439E-B721-B809FE6A5D3B}"/>
                </a:ext>
              </a:extLst>
            </p:cNvPr>
            <p:cNvGrpSpPr/>
            <p:nvPr/>
          </p:nvGrpSpPr>
          <p:grpSpPr>
            <a:xfrm>
              <a:off x="433353" y="1056194"/>
              <a:ext cx="2231063" cy="3626057"/>
              <a:chOff x="699355" y="311340"/>
              <a:chExt cx="2769326" cy="415398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7DDB6F-B487-429F-B84D-30B005762E73}"/>
                  </a:ext>
                </a:extLst>
              </p:cNvPr>
              <p:cNvSpPr/>
              <p:nvPr/>
            </p:nvSpPr>
            <p:spPr>
              <a:xfrm>
                <a:off x="699355" y="311340"/>
                <a:ext cx="2769326" cy="415398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803C27-EB7F-4FCF-B791-5EAA2EC52C10}"/>
                  </a:ext>
                </a:extLst>
              </p:cNvPr>
              <p:cNvSpPr txBox="1"/>
              <p:nvPr/>
            </p:nvSpPr>
            <p:spPr>
              <a:xfrm>
                <a:off x="878491" y="353594"/>
                <a:ext cx="2505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Word2Vec, CBOW on stemmed dataset</a:t>
                </a:r>
                <a:endParaRPr lang="en-US" dirty="0">
                  <a:latin typeface="Bernard MT Condensed" panose="020508060609050204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6A942-DEFF-4FF3-AB6F-236F93D483CB}"/>
                  </a:ext>
                </a:extLst>
              </p:cNvPr>
              <p:cNvSpPr txBox="1"/>
              <p:nvPr/>
            </p:nvSpPr>
            <p:spPr>
              <a:xfrm>
                <a:off x="777266" y="1296407"/>
                <a:ext cx="25056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Training time: 4.9s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Pair similarity: -0.52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Clusters: 2</a:t>
                </a:r>
              </a:p>
              <a:p>
                <a:endParaRPr lang="en-US" dirty="0">
                  <a:latin typeface="Bernard MT Condensed" panose="02050806060905020404" pitchFamily="18" charset="0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E427D8-7F12-4591-BD61-3D7E7F786622}"/>
                </a:ext>
              </a:extLst>
            </p:cNvPr>
            <p:cNvSpPr/>
            <p:nvPr/>
          </p:nvSpPr>
          <p:spPr>
            <a:xfrm>
              <a:off x="52134" y="2777905"/>
              <a:ext cx="2886414" cy="4662252"/>
            </a:xfrm>
            <a:custGeom>
              <a:avLst/>
              <a:gdLst>
                <a:gd name="connsiteX0" fmla="*/ 542119 w 3252651"/>
                <a:gd name="connsiteY0" fmla="*/ 0 h 5421085"/>
                <a:gd name="connsiteX1" fmla="*/ 1024223 w 3252651"/>
                <a:gd name="connsiteY1" fmla="*/ 0 h 5421085"/>
                <a:gd name="connsiteX2" fmla="*/ 1012371 w 3252651"/>
                <a:gd name="connsiteY2" fmla="*/ 117565 h 5421085"/>
                <a:gd name="connsiteX3" fmla="*/ 1626325 w 3252651"/>
                <a:gd name="connsiteY3" fmla="*/ 731519 h 5421085"/>
                <a:gd name="connsiteX4" fmla="*/ 2240279 w 3252651"/>
                <a:gd name="connsiteY4" fmla="*/ 117565 h 5421085"/>
                <a:gd name="connsiteX5" fmla="*/ 2228428 w 3252651"/>
                <a:gd name="connsiteY5" fmla="*/ 0 h 5421085"/>
                <a:gd name="connsiteX6" fmla="*/ 2710532 w 3252651"/>
                <a:gd name="connsiteY6" fmla="*/ 0 h 5421085"/>
                <a:gd name="connsiteX7" fmla="*/ 3252651 w 3252651"/>
                <a:gd name="connsiteY7" fmla="*/ 542119 h 5421085"/>
                <a:gd name="connsiteX8" fmla="*/ 3252651 w 3252651"/>
                <a:gd name="connsiteY8" fmla="*/ 4878966 h 5421085"/>
                <a:gd name="connsiteX9" fmla="*/ 2710532 w 3252651"/>
                <a:gd name="connsiteY9" fmla="*/ 5421085 h 5421085"/>
                <a:gd name="connsiteX10" fmla="*/ 542119 w 3252651"/>
                <a:gd name="connsiteY10" fmla="*/ 5421085 h 5421085"/>
                <a:gd name="connsiteX11" fmla="*/ 0 w 3252651"/>
                <a:gd name="connsiteY11" fmla="*/ 4878966 h 5421085"/>
                <a:gd name="connsiteX12" fmla="*/ 0 w 3252651"/>
                <a:gd name="connsiteY12" fmla="*/ 542119 h 5421085"/>
                <a:gd name="connsiteX13" fmla="*/ 542119 w 3252651"/>
                <a:gd name="connsiteY13" fmla="*/ 0 h 542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52651" h="5421085">
                  <a:moveTo>
                    <a:pt x="542119" y="0"/>
                  </a:moveTo>
                  <a:lnTo>
                    <a:pt x="1024223" y="0"/>
                  </a:lnTo>
                  <a:lnTo>
                    <a:pt x="1012371" y="117565"/>
                  </a:lnTo>
                  <a:cubicBezTo>
                    <a:pt x="1012371" y="456642"/>
                    <a:pt x="1287248" y="731519"/>
                    <a:pt x="1626325" y="731519"/>
                  </a:cubicBezTo>
                  <a:cubicBezTo>
                    <a:pt x="1965402" y="731519"/>
                    <a:pt x="2240279" y="456642"/>
                    <a:pt x="2240279" y="117565"/>
                  </a:cubicBezTo>
                  <a:lnTo>
                    <a:pt x="2228428" y="0"/>
                  </a:lnTo>
                  <a:lnTo>
                    <a:pt x="2710532" y="0"/>
                  </a:lnTo>
                  <a:cubicBezTo>
                    <a:pt x="3009936" y="0"/>
                    <a:pt x="3252651" y="242715"/>
                    <a:pt x="3252651" y="542119"/>
                  </a:cubicBezTo>
                  <a:lnTo>
                    <a:pt x="3252651" y="4878966"/>
                  </a:lnTo>
                  <a:cubicBezTo>
                    <a:pt x="3252651" y="5178370"/>
                    <a:pt x="3009936" y="5421085"/>
                    <a:pt x="2710532" y="5421085"/>
                  </a:cubicBezTo>
                  <a:lnTo>
                    <a:pt x="542119" y="5421085"/>
                  </a:lnTo>
                  <a:cubicBezTo>
                    <a:pt x="242715" y="5421085"/>
                    <a:pt x="0" y="5178370"/>
                    <a:pt x="0" y="4878966"/>
                  </a:cubicBezTo>
                  <a:lnTo>
                    <a:pt x="0" y="542119"/>
                  </a:lnTo>
                  <a:cubicBezTo>
                    <a:pt x="0" y="242715"/>
                    <a:pt x="242715" y="0"/>
                    <a:pt x="542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AEEBAE-D1F9-40A4-BF13-D5EF4642AC9F}"/>
                </a:ext>
              </a:extLst>
            </p:cNvPr>
            <p:cNvSpPr txBox="1"/>
            <p:nvPr/>
          </p:nvSpPr>
          <p:spPr>
            <a:xfrm>
              <a:off x="914893" y="4084486"/>
              <a:ext cx="116089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b="1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01</a:t>
              </a:r>
              <a:endParaRPr lang="en-US" sz="8800" b="1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60A658-12B9-4EC1-B870-173D8945EF00}"/>
              </a:ext>
            </a:extLst>
          </p:cNvPr>
          <p:cNvSpPr/>
          <p:nvPr/>
        </p:nvSpPr>
        <p:spPr>
          <a:xfrm>
            <a:off x="3097507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86819E-3F99-4672-AC05-222C0641293E}"/>
              </a:ext>
            </a:extLst>
          </p:cNvPr>
          <p:cNvSpPr txBox="1"/>
          <p:nvPr/>
        </p:nvSpPr>
        <p:spPr>
          <a:xfrm>
            <a:off x="3960266" y="4146994"/>
            <a:ext cx="1359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02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4D12839-841A-436C-8642-02A1D1431FC5}"/>
              </a:ext>
            </a:extLst>
          </p:cNvPr>
          <p:cNvSpPr/>
          <p:nvPr/>
        </p:nvSpPr>
        <p:spPr>
          <a:xfrm>
            <a:off x="6138149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1E438F-D576-4E25-AB09-5327D668D1E2}"/>
              </a:ext>
            </a:extLst>
          </p:cNvPr>
          <p:cNvSpPr txBox="1"/>
          <p:nvPr/>
        </p:nvSpPr>
        <p:spPr>
          <a:xfrm>
            <a:off x="7000908" y="4146994"/>
            <a:ext cx="14623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03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42B8B8D-53A3-46B9-B324-D481019750E5}"/>
              </a:ext>
            </a:extLst>
          </p:cNvPr>
          <p:cNvSpPr/>
          <p:nvPr/>
        </p:nvSpPr>
        <p:spPr>
          <a:xfrm>
            <a:off x="9187143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5AB7E5-518B-47B0-A2CE-AEE598000349}"/>
              </a:ext>
            </a:extLst>
          </p:cNvPr>
          <p:cNvSpPr txBox="1"/>
          <p:nvPr/>
        </p:nvSpPr>
        <p:spPr>
          <a:xfrm>
            <a:off x="10049902" y="4146994"/>
            <a:ext cx="13639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04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8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E95889B-E1C7-49E9-8436-22C4AC917B35}"/>
              </a:ext>
            </a:extLst>
          </p:cNvPr>
          <p:cNvGrpSpPr/>
          <p:nvPr/>
        </p:nvGrpSpPr>
        <p:grpSpPr>
          <a:xfrm>
            <a:off x="9564019" y="2112856"/>
            <a:ext cx="2231063" cy="3626057"/>
            <a:chOff x="693964" y="1450237"/>
            <a:chExt cx="2769326" cy="415398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D7057DC-B319-4B04-9E9C-FDBE34D509C7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F42137-811D-4A43-9C6D-2BF47D8C83D0}"/>
                </a:ext>
              </a:extLst>
            </p:cNvPr>
            <p:cNvSpPr txBox="1"/>
            <p:nvPr/>
          </p:nvSpPr>
          <p:spPr>
            <a:xfrm>
              <a:off x="804582" y="1562507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non-stemmed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5ED695-1699-451A-BD91-929637ED376F}"/>
                </a:ext>
              </a:extLst>
            </p:cNvPr>
            <p:cNvSpPr txBox="1"/>
            <p:nvPr/>
          </p:nvSpPr>
          <p:spPr>
            <a:xfrm>
              <a:off x="804584" y="2778933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17.9s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0.77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A29A3E-9DD9-40AA-8398-748642DCAA76}"/>
              </a:ext>
            </a:extLst>
          </p:cNvPr>
          <p:cNvGrpSpPr/>
          <p:nvPr/>
        </p:nvGrpSpPr>
        <p:grpSpPr>
          <a:xfrm>
            <a:off x="6515025" y="2112856"/>
            <a:ext cx="2231063" cy="3626057"/>
            <a:chOff x="693964" y="1450237"/>
            <a:chExt cx="2769326" cy="415398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36AC9F3-FE48-4BEB-889D-621AF4101433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1BE395-B59B-4E32-9CD4-EEFA62C55562}"/>
                </a:ext>
              </a:extLst>
            </p:cNvPr>
            <p:cNvSpPr txBox="1"/>
            <p:nvPr/>
          </p:nvSpPr>
          <p:spPr>
            <a:xfrm>
              <a:off x="825813" y="1555462"/>
              <a:ext cx="2505626" cy="74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CBOW on not-stemmed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B9FA6-E9AD-4A93-A7A6-7E8926B0C921}"/>
                </a:ext>
              </a:extLst>
            </p:cNvPr>
            <p:cNvSpPr txBox="1"/>
            <p:nvPr/>
          </p:nvSpPr>
          <p:spPr>
            <a:xfrm>
              <a:off x="754102" y="2586446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5.4s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0.01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2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864349-7A9C-4C8F-AD17-DDDBEA1E116C}"/>
              </a:ext>
            </a:extLst>
          </p:cNvPr>
          <p:cNvGrpSpPr/>
          <p:nvPr/>
        </p:nvGrpSpPr>
        <p:grpSpPr>
          <a:xfrm>
            <a:off x="3455932" y="1072782"/>
            <a:ext cx="2231063" cy="3662294"/>
            <a:chOff x="671062" y="258735"/>
            <a:chExt cx="2769326" cy="4195501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17E0D9E-072C-4F84-B323-200F8AF407D1}"/>
                </a:ext>
              </a:extLst>
            </p:cNvPr>
            <p:cNvSpPr/>
            <p:nvPr/>
          </p:nvSpPr>
          <p:spPr>
            <a:xfrm>
              <a:off x="671062" y="300248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4A177-21DA-45C0-8E44-2A7E9A044F7A}"/>
                </a:ext>
              </a:extLst>
            </p:cNvPr>
            <p:cNvSpPr txBox="1"/>
            <p:nvPr/>
          </p:nvSpPr>
          <p:spPr>
            <a:xfrm>
              <a:off x="802911" y="258735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A19205-9F2E-4279-B0B3-3CB2F13ABC35}"/>
                </a:ext>
              </a:extLst>
            </p:cNvPr>
            <p:cNvSpPr txBox="1"/>
            <p:nvPr/>
          </p:nvSpPr>
          <p:spPr>
            <a:xfrm>
              <a:off x="786289" y="1316086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16.5s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0.06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3A1497-14EA-40E6-B89F-1681DD99904D}"/>
              </a:ext>
            </a:extLst>
          </p:cNvPr>
          <p:cNvSpPr txBox="1"/>
          <p:nvPr/>
        </p:nvSpPr>
        <p:spPr>
          <a:xfrm>
            <a:off x="431074" y="156754"/>
            <a:ext cx="10600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Models Used – all trained in the “Skills.xlsx”</a:t>
            </a:r>
            <a:endParaRPr lang="en-US" sz="48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32D49E-1DFC-4D28-AC61-0A315A9FA423}"/>
              </a:ext>
            </a:extLst>
          </p:cNvPr>
          <p:cNvGrpSpPr/>
          <p:nvPr/>
        </p:nvGrpSpPr>
        <p:grpSpPr>
          <a:xfrm>
            <a:off x="76259" y="2112855"/>
            <a:ext cx="2886414" cy="5384499"/>
            <a:chOff x="52134" y="2055658"/>
            <a:chExt cx="2886414" cy="53844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C49A94-B743-439E-B721-B809FE6A5D3B}"/>
                </a:ext>
              </a:extLst>
            </p:cNvPr>
            <p:cNvGrpSpPr/>
            <p:nvPr/>
          </p:nvGrpSpPr>
          <p:grpSpPr>
            <a:xfrm>
              <a:off x="457091" y="2055658"/>
              <a:ext cx="2231063" cy="3626057"/>
              <a:chOff x="728820" y="1456320"/>
              <a:chExt cx="2769326" cy="415398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7DDB6F-B487-429F-B84D-30B005762E73}"/>
                  </a:ext>
                </a:extLst>
              </p:cNvPr>
              <p:cNvSpPr/>
              <p:nvPr/>
            </p:nvSpPr>
            <p:spPr>
              <a:xfrm>
                <a:off x="728820" y="1456320"/>
                <a:ext cx="2769326" cy="415398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803C27-EB7F-4FCF-B791-5EAA2EC52C10}"/>
                  </a:ext>
                </a:extLst>
              </p:cNvPr>
              <p:cNvSpPr txBox="1"/>
              <p:nvPr/>
            </p:nvSpPr>
            <p:spPr>
              <a:xfrm>
                <a:off x="807211" y="1587066"/>
                <a:ext cx="2505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Word2Vec, CBOW on stemmed dataset</a:t>
                </a:r>
                <a:endParaRPr lang="en-US" dirty="0">
                  <a:latin typeface="Bernard MT Condensed" panose="020508060609050204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6A942-DEFF-4FF3-AB6F-236F93D483CB}"/>
                  </a:ext>
                </a:extLst>
              </p:cNvPr>
              <p:cNvSpPr txBox="1"/>
              <p:nvPr/>
            </p:nvSpPr>
            <p:spPr>
              <a:xfrm>
                <a:off x="754102" y="2586446"/>
                <a:ext cx="25056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Training time: 4.9s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Pair similarity: -0.52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Clusters: 2</a:t>
                </a:r>
              </a:p>
              <a:p>
                <a:endParaRPr lang="en-US" dirty="0">
                  <a:latin typeface="Bernard MT Condensed" panose="02050806060905020404" pitchFamily="18" charset="0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E427D8-7F12-4591-BD61-3D7E7F786622}"/>
                </a:ext>
              </a:extLst>
            </p:cNvPr>
            <p:cNvSpPr/>
            <p:nvPr/>
          </p:nvSpPr>
          <p:spPr>
            <a:xfrm>
              <a:off x="52134" y="2777905"/>
              <a:ext cx="2886414" cy="4662252"/>
            </a:xfrm>
            <a:custGeom>
              <a:avLst/>
              <a:gdLst>
                <a:gd name="connsiteX0" fmla="*/ 542119 w 3252651"/>
                <a:gd name="connsiteY0" fmla="*/ 0 h 5421085"/>
                <a:gd name="connsiteX1" fmla="*/ 1024223 w 3252651"/>
                <a:gd name="connsiteY1" fmla="*/ 0 h 5421085"/>
                <a:gd name="connsiteX2" fmla="*/ 1012371 w 3252651"/>
                <a:gd name="connsiteY2" fmla="*/ 117565 h 5421085"/>
                <a:gd name="connsiteX3" fmla="*/ 1626325 w 3252651"/>
                <a:gd name="connsiteY3" fmla="*/ 731519 h 5421085"/>
                <a:gd name="connsiteX4" fmla="*/ 2240279 w 3252651"/>
                <a:gd name="connsiteY4" fmla="*/ 117565 h 5421085"/>
                <a:gd name="connsiteX5" fmla="*/ 2228428 w 3252651"/>
                <a:gd name="connsiteY5" fmla="*/ 0 h 5421085"/>
                <a:gd name="connsiteX6" fmla="*/ 2710532 w 3252651"/>
                <a:gd name="connsiteY6" fmla="*/ 0 h 5421085"/>
                <a:gd name="connsiteX7" fmla="*/ 3252651 w 3252651"/>
                <a:gd name="connsiteY7" fmla="*/ 542119 h 5421085"/>
                <a:gd name="connsiteX8" fmla="*/ 3252651 w 3252651"/>
                <a:gd name="connsiteY8" fmla="*/ 4878966 h 5421085"/>
                <a:gd name="connsiteX9" fmla="*/ 2710532 w 3252651"/>
                <a:gd name="connsiteY9" fmla="*/ 5421085 h 5421085"/>
                <a:gd name="connsiteX10" fmla="*/ 542119 w 3252651"/>
                <a:gd name="connsiteY10" fmla="*/ 5421085 h 5421085"/>
                <a:gd name="connsiteX11" fmla="*/ 0 w 3252651"/>
                <a:gd name="connsiteY11" fmla="*/ 4878966 h 5421085"/>
                <a:gd name="connsiteX12" fmla="*/ 0 w 3252651"/>
                <a:gd name="connsiteY12" fmla="*/ 542119 h 5421085"/>
                <a:gd name="connsiteX13" fmla="*/ 542119 w 3252651"/>
                <a:gd name="connsiteY13" fmla="*/ 0 h 542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52651" h="5421085">
                  <a:moveTo>
                    <a:pt x="542119" y="0"/>
                  </a:moveTo>
                  <a:lnTo>
                    <a:pt x="1024223" y="0"/>
                  </a:lnTo>
                  <a:lnTo>
                    <a:pt x="1012371" y="117565"/>
                  </a:lnTo>
                  <a:cubicBezTo>
                    <a:pt x="1012371" y="456642"/>
                    <a:pt x="1287248" y="731519"/>
                    <a:pt x="1626325" y="731519"/>
                  </a:cubicBezTo>
                  <a:cubicBezTo>
                    <a:pt x="1965402" y="731519"/>
                    <a:pt x="2240279" y="456642"/>
                    <a:pt x="2240279" y="117565"/>
                  </a:cubicBezTo>
                  <a:lnTo>
                    <a:pt x="2228428" y="0"/>
                  </a:lnTo>
                  <a:lnTo>
                    <a:pt x="2710532" y="0"/>
                  </a:lnTo>
                  <a:cubicBezTo>
                    <a:pt x="3009936" y="0"/>
                    <a:pt x="3252651" y="242715"/>
                    <a:pt x="3252651" y="542119"/>
                  </a:cubicBezTo>
                  <a:lnTo>
                    <a:pt x="3252651" y="4878966"/>
                  </a:lnTo>
                  <a:cubicBezTo>
                    <a:pt x="3252651" y="5178370"/>
                    <a:pt x="3009936" y="5421085"/>
                    <a:pt x="2710532" y="5421085"/>
                  </a:cubicBezTo>
                  <a:lnTo>
                    <a:pt x="542119" y="5421085"/>
                  </a:lnTo>
                  <a:cubicBezTo>
                    <a:pt x="242715" y="5421085"/>
                    <a:pt x="0" y="5178370"/>
                    <a:pt x="0" y="4878966"/>
                  </a:cubicBezTo>
                  <a:lnTo>
                    <a:pt x="0" y="542119"/>
                  </a:lnTo>
                  <a:cubicBezTo>
                    <a:pt x="0" y="242715"/>
                    <a:pt x="242715" y="0"/>
                    <a:pt x="542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AEEBAE-D1F9-40A4-BF13-D5EF4642AC9F}"/>
                </a:ext>
              </a:extLst>
            </p:cNvPr>
            <p:cNvSpPr txBox="1"/>
            <p:nvPr/>
          </p:nvSpPr>
          <p:spPr>
            <a:xfrm>
              <a:off x="914893" y="4084486"/>
              <a:ext cx="116089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b="1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01</a:t>
              </a:r>
              <a:endParaRPr lang="en-US" sz="8800" b="1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60A658-12B9-4EC1-B870-173D8945EF00}"/>
              </a:ext>
            </a:extLst>
          </p:cNvPr>
          <p:cNvSpPr/>
          <p:nvPr/>
        </p:nvSpPr>
        <p:spPr>
          <a:xfrm>
            <a:off x="3097507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86819E-3F99-4672-AC05-222C0641293E}"/>
              </a:ext>
            </a:extLst>
          </p:cNvPr>
          <p:cNvSpPr txBox="1"/>
          <p:nvPr/>
        </p:nvSpPr>
        <p:spPr>
          <a:xfrm>
            <a:off x="3960266" y="4146994"/>
            <a:ext cx="1359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02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4D12839-841A-436C-8642-02A1D1431FC5}"/>
              </a:ext>
            </a:extLst>
          </p:cNvPr>
          <p:cNvSpPr/>
          <p:nvPr/>
        </p:nvSpPr>
        <p:spPr>
          <a:xfrm>
            <a:off x="6138149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1E438F-D576-4E25-AB09-5327D668D1E2}"/>
              </a:ext>
            </a:extLst>
          </p:cNvPr>
          <p:cNvSpPr txBox="1"/>
          <p:nvPr/>
        </p:nvSpPr>
        <p:spPr>
          <a:xfrm>
            <a:off x="7000908" y="4146994"/>
            <a:ext cx="14623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03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42B8B8D-53A3-46B9-B324-D481019750E5}"/>
              </a:ext>
            </a:extLst>
          </p:cNvPr>
          <p:cNvSpPr/>
          <p:nvPr/>
        </p:nvSpPr>
        <p:spPr>
          <a:xfrm>
            <a:off x="9187143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5AB7E5-518B-47B0-A2CE-AEE598000349}"/>
              </a:ext>
            </a:extLst>
          </p:cNvPr>
          <p:cNvSpPr txBox="1"/>
          <p:nvPr/>
        </p:nvSpPr>
        <p:spPr>
          <a:xfrm>
            <a:off x="10049902" y="4146994"/>
            <a:ext cx="13639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04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3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E95889B-E1C7-49E9-8436-22C4AC917B35}"/>
              </a:ext>
            </a:extLst>
          </p:cNvPr>
          <p:cNvGrpSpPr/>
          <p:nvPr/>
        </p:nvGrpSpPr>
        <p:grpSpPr>
          <a:xfrm>
            <a:off x="9564019" y="2112856"/>
            <a:ext cx="2231063" cy="3626057"/>
            <a:chOff x="693964" y="1450237"/>
            <a:chExt cx="2769326" cy="415398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D7057DC-B319-4B04-9E9C-FDBE34D509C7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F42137-811D-4A43-9C6D-2BF47D8C83D0}"/>
                </a:ext>
              </a:extLst>
            </p:cNvPr>
            <p:cNvSpPr txBox="1"/>
            <p:nvPr/>
          </p:nvSpPr>
          <p:spPr>
            <a:xfrm>
              <a:off x="804582" y="1562507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non-stemmed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5ED695-1699-451A-BD91-929637ED376F}"/>
                </a:ext>
              </a:extLst>
            </p:cNvPr>
            <p:cNvSpPr txBox="1"/>
            <p:nvPr/>
          </p:nvSpPr>
          <p:spPr>
            <a:xfrm>
              <a:off x="804584" y="2778933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17.9s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0.77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A29A3E-9DD9-40AA-8398-748642DCAA76}"/>
              </a:ext>
            </a:extLst>
          </p:cNvPr>
          <p:cNvGrpSpPr/>
          <p:nvPr/>
        </p:nvGrpSpPr>
        <p:grpSpPr>
          <a:xfrm>
            <a:off x="6504926" y="859494"/>
            <a:ext cx="2231063" cy="3626057"/>
            <a:chOff x="681429" y="14393"/>
            <a:chExt cx="2769326" cy="415398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36AC9F3-FE48-4BEB-889D-621AF4101433}"/>
                </a:ext>
              </a:extLst>
            </p:cNvPr>
            <p:cNvSpPr/>
            <p:nvPr/>
          </p:nvSpPr>
          <p:spPr>
            <a:xfrm>
              <a:off x="681429" y="14393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1BE395-B59B-4E32-9CD4-EEFA62C55562}"/>
                </a:ext>
              </a:extLst>
            </p:cNvPr>
            <p:cNvSpPr txBox="1"/>
            <p:nvPr/>
          </p:nvSpPr>
          <p:spPr>
            <a:xfrm>
              <a:off x="813278" y="92706"/>
              <a:ext cx="2505626" cy="74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CBOW on not-stemmed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B9FA6-E9AD-4A93-A7A6-7E8926B0C921}"/>
                </a:ext>
              </a:extLst>
            </p:cNvPr>
            <p:cNvSpPr txBox="1"/>
            <p:nvPr/>
          </p:nvSpPr>
          <p:spPr>
            <a:xfrm>
              <a:off x="775426" y="959390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5.4s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0.01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2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864349-7A9C-4C8F-AD17-DDDBEA1E116C}"/>
              </a:ext>
            </a:extLst>
          </p:cNvPr>
          <p:cNvGrpSpPr/>
          <p:nvPr/>
        </p:nvGrpSpPr>
        <p:grpSpPr>
          <a:xfrm>
            <a:off x="3474383" y="2112856"/>
            <a:ext cx="2231063" cy="3626057"/>
            <a:chOff x="693964" y="1450237"/>
            <a:chExt cx="2769326" cy="415398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17E0D9E-072C-4F84-B323-200F8AF407D1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4A177-21DA-45C0-8E44-2A7E9A044F7A}"/>
                </a:ext>
              </a:extLst>
            </p:cNvPr>
            <p:cNvSpPr txBox="1"/>
            <p:nvPr/>
          </p:nvSpPr>
          <p:spPr>
            <a:xfrm>
              <a:off x="790301" y="1515457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A19205-9F2E-4279-B0B3-3CB2F13ABC35}"/>
                </a:ext>
              </a:extLst>
            </p:cNvPr>
            <p:cNvSpPr txBox="1"/>
            <p:nvPr/>
          </p:nvSpPr>
          <p:spPr>
            <a:xfrm>
              <a:off x="754102" y="2586446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16.5s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0.06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3A1497-14EA-40E6-B89F-1681DD99904D}"/>
              </a:ext>
            </a:extLst>
          </p:cNvPr>
          <p:cNvSpPr txBox="1"/>
          <p:nvPr/>
        </p:nvSpPr>
        <p:spPr>
          <a:xfrm>
            <a:off x="404956" y="82239"/>
            <a:ext cx="10600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Models Used – all trained in the “Skills.xlsx”</a:t>
            </a:r>
            <a:endParaRPr lang="en-US" sz="48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32D49E-1DFC-4D28-AC61-0A315A9FA423}"/>
              </a:ext>
            </a:extLst>
          </p:cNvPr>
          <p:cNvGrpSpPr/>
          <p:nvPr/>
        </p:nvGrpSpPr>
        <p:grpSpPr>
          <a:xfrm>
            <a:off x="76259" y="2112855"/>
            <a:ext cx="2886414" cy="5384499"/>
            <a:chOff x="52134" y="2055658"/>
            <a:chExt cx="2886414" cy="53844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C49A94-B743-439E-B721-B809FE6A5D3B}"/>
                </a:ext>
              </a:extLst>
            </p:cNvPr>
            <p:cNvGrpSpPr/>
            <p:nvPr/>
          </p:nvGrpSpPr>
          <p:grpSpPr>
            <a:xfrm>
              <a:off x="457091" y="2055658"/>
              <a:ext cx="2231063" cy="3626057"/>
              <a:chOff x="728820" y="1456320"/>
              <a:chExt cx="2769326" cy="415398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7DDB6F-B487-429F-B84D-30B005762E73}"/>
                  </a:ext>
                </a:extLst>
              </p:cNvPr>
              <p:cNvSpPr/>
              <p:nvPr/>
            </p:nvSpPr>
            <p:spPr>
              <a:xfrm>
                <a:off x="728820" y="1456320"/>
                <a:ext cx="2769326" cy="415398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803C27-EB7F-4FCF-B791-5EAA2EC52C10}"/>
                  </a:ext>
                </a:extLst>
              </p:cNvPr>
              <p:cNvSpPr txBox="1"/>
              <p:nvPr/>
            </p:nvSpPr>
            <p:spPr>
              <a:xfrm>
                <a:off x="807211" y="1587066"/>
                <a:ext cx="2505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Word2Vec, CBOW on stemmed dataset</a:t>
                </a:r>
                <a:endParaRPr lang="en-US" dirty="0">
                  <a:latin typeface="Bernard MT Condensed" panose="020508060609050204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6A942-DEFF-4FF3-AB6F-236F93D483CB}"/>
                  </a:ext>
                </a:extLst>
              </p:cNvPr>
              <p:cNvSpPr txBox="1"/>
              <p:nvPr/>
            </p:nvSpPr>
            <p:spPr>
              <a:xfrm>
                <a:off x="754102" y="2586446"/>
                <a:ext cx="25056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Training time: 4.9s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Pair similarity: -0.52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Clusters: 2</a:t>
                </a:r>
              </a:p>
              <a:p>
                <a:endParaRPr lang="en-US" dirty="0">
                  <a:latin typeface="Bernard MT Condensed" panose="02050806060905020404" pitchFamily="18" charset="0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E427D8-7F12-4591-BD61-3D7E7F786622}"/>
                </a:ext>
              </a:extLst>
            </p:cNvPr>
            <p:cNvSpPr/>
            <p:nvPr/>
          </p:nvSpPr>
          <p:spPr>
            <a:xfrm>
              <a:off x="52134" y="2777905"/>
              <a:ext cx="2886414" cy="4662252"/>
            </a:xfrm>
            <a:custGeom>
              <a:avLst/>
              <a:gdLst>
                <a:gd name="connsiteX0" fmla="*/ 542119 w 3252651"/>
                <a:gd name="connsiteY0" fmla="*/ 0 h 5421085"/>
                <a:gd name="connsiteX1" fmla="*/ 1024223 w 3252651"/>
                <a:gd name="connsiteY1" fmla="*/ 0 h 5421085"/>
                <a:gd name="connsiteX2" fmla="*/ 1012371 w 3252651"/>
                <a:gd name="connsiteY2" fmla="*/ 117565 h 5421085"/>
                <a:gd name="connsiteX3" fmla="*/ 1626325 w 3252651"/>
                <a:gd name="connsiteY3" fmla="*/ 731519 h 5421085"/>
                <a:gd name="connsiteX4" fmla="*/ 2240279 w 3252651"/>
                <a:gd name="connsiteY4" fmla="*/ 117565 h 5421085"/>
                <a:gd name="connsiteX5" fmla="*/ 2228428 w 3252651"/>
                <a:gd name="connsiteY5" fmla="*/ 0 h 5421085"/>
                <a:gd name="connsiteX6" fmla="*/ 2710532 w 3252651"/>
                <a:gd name="connsiteY6" fmla="*/ 0 h 5421085"/>
                <a:gd name="connsiteX7" fmla="*/ 3252651 w 3252651"/>
                <a:gd name="connsiteY7" fmla="*/ 542119 h 5421085"/>
                <a:gd name="connsiteX8" fmla="*/ 3252651 w 3252651"/>
                <a:gd name="connsiteY8" fmla="*/ 4878966 h 5421085"/>
                <a:gd name="connsiteX9" fmla="*/ 2710532 w 3252651"/>
                <a:gd name="connsiteY9" fmla="*/ 5421085 h 5421085"/>
                <a:gd name="connsiteX10" fmla="*/ 542119 w 3252651"/>
                <a:gd name="connsiteY10" fmla="*/ 5421085 h 5421085"/>
                <a:gd name="connsiteX11" fmla="*/ 0 w 3252651"/>
                <a:gd name="connsiteY11" fmla="*/ 4878966 h 5421085"/>
                <a:gd name="connsiteX12" fmla="*/ 0 w 3252651"/>
                <a:gd name="connsiteY12" fmla="*/ 542119 h 5421085"/>
                <a:gd name="connsiteX13" fmla="*/ 542119 w 3252651"/>
                <a:gd name="connsiteY13" fmla="*/ 0 h 542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52651" h="5421085">
                  <a:moveTo>
                    <a:pt x="542119" y="0"/>
                  </a:moveTo>
                  <a:lnTo>
                    <a:pt x="1024223" y="0"/>
                  </a:lnTo>
                  <a:lnTo>
                    <a:pt x="1012371" y="117565"/>
                  </a:lnTo>
                  <a:cubicBezTo>
                    <a:pt x="1012371" y="456642"/>
                    <a:pt x="1287248" y="731519"/>
                    <a:pt x="1626325" y="731519"/>
                  </a:cubicBezTo>
                  <a:cubicBezTo>
                    <a:pt x="1965402" y="731519"/>
                    <a:pt x="2240279" y="456642"/>
                    <a:pt x="2240279" y="117565"/>
                  </a:cubicBezTo>
                  <a:lnTo>
                    <a:pt x="2228428" y="0"/>
                  </a:lnTo>
                  <a:lnTo>
                    <a:pt x="2710532" y="0"/>
                  </a:lnTo>
                  <a:cubicBezTo>
                    <a:pt x="3009936" y="0"/>
                    <a:pt x="3252651" y="242715"/>
                    <a:pt x="3252651" y="542119"/>
                  </a:cubicBezTo>
                  <a:lnTo>
                    <a:pt x="3252651" y="4878966"/>
                  </a:lnTo>
                  <a:cubicBezTo>
                    <a:pt x="3252651" y="5178370"/>
                    <a:pt x="3009936" y="5421085"/>
                    <a:pt x="2710532" y="5421085"/>
                  </a:cubicBezTo>
                  <a:lnTo>
                    <a:pt x="542119" y="5421085"/>
                  </a:lnTo>
                  <a:cubicBezTo>
                    <a:pt x="242715" y="5421085"/>
                    <a:pt x="0" y="5178370"/>
                    <a:pt x="0" y="4878966"/>
                  </a:cubicBezTo>
                  <a:lnTo>
                    <a:pt x="0" y="542119"/>
                  </a:lnTo>
                  <a:cubicBezTo>
                    <a:pt x="0" y="242715"/>
                    <a:pt x="242715" y="0"/>
                    <a:pt x="542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AEEBAE-D1F9-40A4-BF13-D5EF4642AC9F}"/>
                </a:ext>
              </a:extLst>
            </p:cNvPr>
            <p:cNvSpPr txBox="1"/>
            <p:nvPr/>
          </p:nvSpPr>
          <p:spPr>
            <a:xfrm>
              <a:off x="914893" y="4084486"/>
              <a:ext cx="116089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b="1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01</a:t>
              </a:r>
              <a:endParaRPr lang="en-US" sz="8800" b="1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60A658-12B9-4EC1-B870-173D8945EF00}"/>
              </a:ext>
            </a:extLst>
          </p:cNvPr>
          <p:cNvSpPr/>
          <p:nvPr/>
        </p:nvSpPr>
        <p:spPr>
          <a:xfrm>
            <a:off x="3097507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86819E-3F99-4672-AC05-222C0641293E}"/>
              </a:ext>
            </a:extLst>
          </p:cNvPr>
          <p:cNvSpPr txBox="1"/>
          <p:nvPr/>
        </p:nvSpPr>
        <p:spPr>
          <a:xfrm>
            <a:off x="3960266" y="4146994"/>
            <a:ext cx="1359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02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4D12839-841A-436C-8642-02A1D1431FC5}"/>
              </a:ext>
            </a:extLst>
          </p:cNvPr>
          <p:cNvSpPr/>
          <p:nvPr/>
        </p:nvSpPr>
        <p:spPr>
          <a:xfrm>
            <a:off x="6138149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1E438F-D576-4E25-AB09-5327D668D1E2}"/>
              </a:ext>
            </a:extLst>
          </p:cNvPr>
          <p:cNvSpPr txBox="1"/>
          <p:nvPr/>
        </p:nvSpPr>
        <p:spPr>
          <a:xfrm>
            <a:off x="7000908" y="4146994"/>
            <a:ext cx="14623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03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42B8B8D-53A3-46B9-B324-D481019750E5}"/>
              </a:ext>
            </a:extLst>
          </p:cNvPr>
          <p:cNvSpPr/>
          <p:nvPr/>
        </p:nvSpPr>
        <p:spPr>
          <a:xfrm>
            <a:off x="9187143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5AB7E5-518B-47B0-A2CE-AEE598000349}"/>
              </a:ext>
            </a:extLst>
          </p:cNvPr>
          <p:cNvSpPr txBox="1"/>
          <p:nvPr/>
        </p:nvSpPr>
        <p:spPr>
          <a:xfrm>
            <a:off x="10049902" y="4146994"/>
            <a:ext cx="13639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04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40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E95889B-E1C7-49E9-8436-22C4AC917B35}"/>
              </a:ext>
            </a:extLst>
          </p:cNvPr>
          <p:cNvGrpSpPr/>
          <p:nvPr/>
        </p:nvGrpSpPr>
        <p:grpSpPr>
          <a:xfrm>
            <a:off x="9479721" y="714844"/>
            <a:ext cx="2231063" cy="3626057"/>
            <a:chOff x="589328" y="-151317"/>
            <a:chExt cx="2769326" cy="415398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D7057DC-B319-4B04-9E9C-FDBE34D509C7}"/>
                </a:ext>
              </a:extLst>
            </p:cNvPr>
            <p:cNvSpPr/>
            <p:nvPr/>
          </p:nvSpPr>
          <p:spPr>
            <a:xfrm>
              <a:off x="589328" y="-15131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F42137-811D-4A43-9C6D-2BF47D8C83D0}"/>
                </a:ext>
              </a:extLst>
            </p:cNvPr>
            <p:cNvSpPr txBox="1"/>
            <p:nvPr/>
          </p:nvSpPr>
          <p:spPr>
            <a:xfrm>
              <a:off x="759315" y="-50565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non-stemmed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5ED695-1699-451A-BD91-929637ED376F}"/>
                </a:ext>
              </a:extLst>
            </p:cNvPr>
            <p:cNvSpPr txBox="1"/>
            <p:nvPr/>
          </p:nvSpPr>
          <p:spPr>
            <a:xfrm>
              <a:off x="774638" y="1073549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17.9s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0.77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A29A3E-9DD9-40AA-8398-748642DCAA76}"/>
              </a:ext>
            </a:extLst>
          </p:cNvPr>
          <p:cNvGrpSpPr/>
          <p:nvPr/>
        </p:nvGrpSpPr>
        <p:grpSpPr>
          <a:xfrm>
            <a:off x="6515025" y="2112856"/>
            <a:ext cx="2231063" cy="3626057"/>
            <a:chOff x="693964" y="1450237"/>
            <a:chExt cx="2769326" cy="4153988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36AC9F3-FE48-4BEB-889D-621AF4101433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81BE395-B59B-4E32-9CD4-EEFA62C55562}"/>
                </a:ext>
              </a:extLst>
            </p:cNvPr>
            <p:cNvSpPr txBox="1"/>
            <p:nvPr/>
          </p:nvSpPr>
          <p:spPr>
            <a:xfrm>
              <a:off x="825813" y="1555462"/>
              <a:ext cx="2505626" cy="74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CBOW on not-stemmed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8B9FA6-E9AD-4A93-A7A6-7E8926B0C921}"/>
                </a:ext>
              </a:extLst>
            </p:cNvPr>
            <p:cNvSpPr txBox="1"/>
            <p:nvPr/>
          </p:nvSpPr>
          <p:spPr>
            <a:xfrm>
              <a:off x="754102" y="2586446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5.4s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0.01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2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864349-7A9C-4C8F-AD17-DDDBEA1E116C}"/>
              </a:ext>
            </a:extLst>
          </p:cNvPr>
          <p:cNvGrpSpPr/>
          <p:nvPr/>
        </p:nvGrpSpPr>
        <p:grpSpPr>
          <a:xfrm>
            <a:off x="3474383" y="2112856"/>
            <a:ext cx="2231063" cy="3626057"/>
            <a:chOff x="693964" y="1450237"/>
            <a:chExt cx="2769326" cy="415398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17E0D9E-072C-4F84-B323-200F8AF407D1}"/>
                </a:ext>
              </a:extLst>
            </p:cNvPr>
            <p:cNvSpPr/>
            <p:nvPr/>
          </p:nvSpPr>
          <p:spPr>
            <a:xfrm>
              <a:off x="693964" y="1450237"/>
              <a:ext cx="2769326" cy="41539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4A177-21DA-45C0-8E44-2A7E9A044F7A}"/>
                </a:ext>
              </a:extLst>
            </p:cNvPr>
            <p:cNvSpPr txBox="1"/>
            <p:nvPr/>
          </p:nvSpPr>
          <p:spPr>
            <a:xfrm>
              <a:off x="790301" y="1515457"/>
              <a:ext cx="2505626" cy="105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Word2Vec, Skip-Gram on stemmed dataset</a:t>
              </a:r>
              <a:endParaRPr lang="en-US" dirty="0">
                <a:latin typeface="Bernard MT Condensed" panose="020508060609050204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A19205-9F2E-4279-B0B3-3CB2F13ABC35}"/>
                </a:ext>
              </a:extLst>
            </p:cNvPr>
            <p:cNvSpPr txBox="1"/>
            <p:nvPr/>
          </p:nvSpPr>
          <p:spPr>
            <a:xfrm>
              <a:off x="754102" y="2586446"/>
              <a:ext cx="2505626" cy="137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Training time: 16.5s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Pair similarity: 0.06</a:t>
              </a:r>
            </a:p>
            <a:p>
              <a:pPr algn="ctr"/>
              <a:r>
                <a:rPr lang="en-GB" dirty="0">
                  <a:latin typeface="Bernard MT Condensed" panose="02050806060905020404" pitchFamily="18" charset="0"/>
                </a:rPr>
                <a:t>Clusters: 3</a:t>
              </a:r>
            </a:p>
            <a:p>
              <a:endParaRPr lang="en-US" dirty="0">
                <a:latin typeface="Bernard MT Condensed" panose="020508060609050204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3A1497-14EA-40E6-B89F-1681DD99904D}"/>
              </a:ext>
            </a:extLst>
          </p:cNvPr>
          <p:cNvSpPr txBox="1"/>
          <p:nvPr/>
        </p:nvSpPr>
        <p:spPr>
          <a:xfrm>
            <a:off x="270122" y="0"/>
            <a:ext cx="10600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Models Used – all trained in the “Skills.xlsx”</a:t>
            </a:r>
            <a:endParaRPr lang="en-US" sz="48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32D49E-1DFC-4D28-AC61-0A315A9FA423}"/>
              </a:ext>
            </a:extLst>
          </p:cNvPr>
          <p:cNvGrpSpPr/>
          <p:nvPr/>
        </p:nvGrpSpPr>
        <p:grpSpPr>
          <a:xfrm>
            <a:off x="76259" y="2112855"/>
            <a:ext cx="2886414" cy="5384499"/>
            <a:chOff x="52134" y="2055658"/>
            <a:chExt cx="2886414" cy="53844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C49A94-B743-439E-B721-B809FE6A5D3B}"/>
                </a:ext>
              </a:extLst>
            </p:cNvPr>
            <p:cNvGrpSpPr/>
            <p:nvPr/>
          </p:nvGrpSpPr>
          <p:grpSpPr>
            <a:xfrm>
              <a:off x="457091" y="2055658"/>
              <a:ext cx="2231063" cy="3626057"/>
              <a:chOff x="728820" y="1456320"/>
              <a:chExt cx="2769326" cy="415398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C7DDB6F-B487-429F-B84D-30B005762E73}"/>
                  </a:ext>
                </a:extLst>
              </p:cNvPr>
              <p:cNvSpPr/>
              <p:nvPr/>
            </p:nvSpPr>
            <p:spPr>
              <a:xfrm>
                <a:off x="728820" y="1456320"/>
                <a:ext cx="2769326" cy="415398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803C27-EB7F-4FCF-B791-5EAA2EC52C10}"/>
                  </a:ext>
                </a:extLst>
              </p:cNvPr>
              <p:cNvSpPr txBox="1"/>
              <p:nvPr/>
            </p:nvSpPr>
            <p:spPr>
              <a:xfrm>
                <a:off x="807211" y="1587066"/>
                <a:ext cx="2505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Word2Vec, CBOW on stemmed dataset</a:t>
                </a:r>
                <a:endParaRPr lang="en-US" dirty="0">
                  <a:latin typeface="Bernard MT Condensed" panose="020508060609050204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6A942-DEFF-4FF3-AB6F-236F93D483CB}"/>
                  </a:ext>
                </a:extLst>
              </p:cNvPr>
              <p:cNvSpPr txBox="1"/>
              <p:nvPr/>
            </p:nvSpPr>
            <p:spPr>
              <a:xfrm>
                <a:off x="754102" y="2586446"/>
                <a:ext cx="25056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Training time: 4.9s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Pair similarity: -0.52</a:t>
                </a:r>
              </a:p>
              <a:p>
                <a:pPr algn="ctr"/>
                <a:r>
                  <a:rPr lang="en-GB" dirty="0">
                    <a:latin typeface="Bernard MT Condensed" panose="02050806060905020404" pitchFamily="18" charset="0"/>
                  </a:rPr>
                  <a:t>Clusters: 2</a:t>
                </a:r>
              </a:p>
              <a:p>
                <a:endParaRPr lang="en-US" dirty="0">
                  <a:latin typeface="Bernard MT Condensed" panose="02050806060905020404" pitchFamily="18" charset="0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E427D8-7F12-4591-BD61-3D7E7F786622}"/>
                </a:ext>
              </a:extLst>
            </p:cNvPr>
            <p:cNvSpPr/>
            <p:nvPr/>
          </p:nvSpPr>
          <p:spPr>
            <a:xfrm>
              <a:off x="52134" y="2777905"/>
              <a:ext cx="2886414" cy="4662252"/>
            </a:xfrm>
            <a:custGeom>
              <a:avLst/>
              <a:gdLst>
                <a:gd name="connsiteX0" fmla="*/ 542119 w 3252651"/>
                <a:gd name="connsiteY0" fmla="*/ 0 h 5421085"/>
                <a:gd name="connsiteX1" fmla="*/ 1024223 w 3252651"/>
                <a:gd name="connsiteY1" fmla="*/ 0 h 5421085"/>
                <a:gd name="connsiteX2" fmla="*/ 1012371 w 3252651"/>
                <a:gd name="connsiteY2" fmla="*/ 117565 h 5421085"/>
                <a:gd name="connsiteX3" fmla="*/ 1626325 w 3252651"/>
                <a:gd name="connsiteY3" fmla="*/ 731519 h 5421085"/>
                <a:gd name="connsiteX4" fmla="*/ 2240279 w 3252651"/>
                <a:gd name="connsiteY4" fmla="*/ 117565 h 5421085"/>
                <a:gd name="connsiteX5" fmla="*/ 2228428 w 3252651"/>
                <a:gd name="connsiteY5" fmla="*/ 0 h 5421085"/>
                <a:gd name="connsiteX6" fmla="*/ 2710532 w 3252651"/>
                <a:gd name="connsiteY6" fmla="*/ 0 h 5421085"/>
                <a:gd name="connsiteX7" fmla="*/ 3252651 w 3252651"/>
                <a:gd name="connsiteY7" fmla="*/ 542119 h 5421085"/>
                <a:gd name="connsiteX8" fmla="*/ 3252651 w 3252651"/>
                <a:gd name="connsiteY8" fmla="*/ 4878966 h 5421085"/>
                <a:gd name="connsiteX9" fmla="*/ 2710532 w 3252651"/>
                <a:gd name="connsiteY9" fmla="*/ 5421085 h 5421085"/>
                <a:gd name="connsiteX10" fmla="*/ 542119 w 3252651"/>
                <a:gd name="connsiteY10" fmla="*/ 5421085 h 5421085"/>
                <a:gd name="connsiteX11" fmla="*/ 0 w 3252651"/>
                <a:gd name="connsiteY11" fmla="*/ 4878966 h 5421085"/>
                <a:gd name="connsiteX12" fmla="*/ 0 w 3252651"/>
                <a:gd name="connsiteY12" fmla="*/ 542119 h 5421085"/>
                <a:gd name="connsiteX13" fmla="*/ 542119 w 3252651"/>
                <a:gd name="connsiteY13" fmla="*/ 0 h 542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52651" h="5421085">
                  <a:moveTo>
                    <a:pt x="542119" y="0"/>
                  </a:moveTo>
                  <a:lnTo>
                    <a:pt x="1024223" y="0"/>
                  </a:lnTo>
                  <a:lnTo>
                    <a:pt x="1012371" y="117565"/>
                  </a:lnTo>
                  <a:cubicBezTo>
                    <a:pt x="1012371" y="456642"/>
                    <a:pt x="1287248" y="731519"/>
                    <a:pt x="1626325" y="731519"/>
                  </a:cubicBezTo>
                  <a:cubicBezTo>
                    <a:pt x="1965402" y="731519"/>
                    <a:pt x="2240279" y="456642"/>
                    <a:pt x="2240279" y="117565"/>
                  </a:cubicBezTo>
                  <a:lnTo>
                    <a:pt x="2228428" y="0"/>
                  </a:lnTo>
                  <a:lnTo>
                    <a:pt x="2710532" y="0"/>
                  </a:lnTo>
                  <a:cubicBezTo>
                    <a:pt x="3009936" y="0"/>
                    <a:pt x="3252651" y="242715"/>
                    <a:pt x="3252651" y="542119"/>
                  </a:cubicBezTo>
                  <a:lnTo>
                    <a:pt x="3252651" y="4878966"/>
                  </a:lnTo>
                  <a:cubicBezTo>
                    <a:pt x="3252651" y="5178370"/>
                    <a:pt x="3009936" y="5421085"/>
                    <a:pt x="2710532" y="5421085"/>
                  </a:cubicBezTo>
                  <a:lnTo>
                    <a:pt x="542119" y="5421085"/>
                  </a:lnTo>
                  <a:cubicBezTo>
                    <a:pt x="242715" y="5421085"/>
                    <a:pt x="0" y="5178370"/>
                    <a:pt x="0" y="4878966"/>
                  </a:cubicBezTo>
                  <a:lnTo>
                    <a:pt x="0" y="542119"/>
                  </a:lnTo>
                  <a:cubicBezTo>
                    <a:pt x="0" y="242715"/>
                    <a:pt x="242715" y="0"/>
                    <a:pt x="542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AEEBAE-D1F9-40A4-BF13-D5EF4642AC9F}"/>
                </a:ext>
              </a:extLst>
            </p:cNvPr>
            <p:cNvSpPr txBox="1"/>
            <p:nvPr/>
          </p:nvSpPr>
          <p:spPr>
            <a:xfrm>
              <a:off x="914893" y="4084486"/>
              <a:ext cx="116089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b="1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01</a:t>
              </a:r>
              <a:endParaRPr lang="en-US" sz="8800" b="1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60A658-12B9-4EC1-B870-173D8945EF00}"/>
              </a:ext>
            </a:extLst>
          </p:cNvPr>
          <p:cNvSpPr/>
          <p:nvPr/>
        </p:nvSpPr>
        <p:spPr>
          <a:xfrm>
            <a:off x="3097507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86819E-3F99-4672-AC05-222C0641293E}"/>
              </a:ext>
            </a:extLst>
          </p:cNvPr>
          <p:cNvSpPr txBox="1"/>
          <p:nvPr/>
        </p:nvSpPr>
        <p:spPr>
          <a:xfrm>
            <a:off x="3960266" y="4146994"/>
            <a:ext cx="1359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02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4D12839-841A-436C-8642-02A1D1431FC5}"/>
              </a:ext>
            </a:extLst>
          </p:cNvPr>
          <p:cNvSpPr/>
          <p:nvPr/>
        </p:nvSpPr>
        <p:spPr>
          <a:xfrm>
            <a:off x="6138149" y="2840413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1E438F-D576-4E25-AB09-5327D668D1E2}"/>
              </a:ext>
            </a:extLst>
          </p:cNvPr>
          <p:cNvSpPr txBox="1"/>
          <p:nvPr/>
        </p:nvSpPr>
        <p:spPr>
          <a:xfrm>
            <a:off x="7000908" y="4146994"/>
            <a:ext cx="14623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03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42B8B8D-53A3-46B9-B324-D481019750E5}"/>
              </a:ext>
            </a:extLst>
          </p:cNvPr>
          <p:cNvSpPr/>
          <p:nvPr/>
        </p:nvSpPr>
        <p:spPr>
          <a:xfrm>
            <a:off x="9219240" y="2851039"/>
            <a:ext cx="2886414" cy="4662252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5AB7E5-518B-47B0-A2CE-AEE598000349}"/>
              </a:ext>
            </a:extLst>
          </p:cNvPr>
          <p:cNvSpPr txBox="1"/>
          <p:nvPr/>
        </p:nvSpPr>
        <p:spPr>
          <a:xfrm>
            <a:off x="10049902" y="4146994"/>
            <a:ext cx="13639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04</a:t>
            </a:r>
            <a:endParaRPr lang="en-US" sz="88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A82E13-FC7E-415B-BCB0-62D3364F74DE}"/>
              </a:ext>
            </a:extLst>
          </p:cNvPr>
          <p:cNvGrpSpPr/>
          <p:nvPr/>
        </p:nvGrpSpPr>
        <p:grpSpPr>
          <a:xfrm>
            <a:off x="-1126172" y="346229"/>
            <a:ext cx="6329589" cy="2677998"/>
            <a:chOff x="3467542" y="1363010"/>
            <a:chExt cx="6329589" cy="26779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C7DDB6F-B487-429F-B84D-30B005762E73}"/>
                </a:ext>
              </a:extLst>
            </p:cNvPr>
            <p:cNvSpPr/>
            <p:nvPr/>
          </p:nvSpPr>
          <p:spPr>
            <a:xfrm rot="5400000">
              <a:off x="5293338" y="-462786"/>
              <a:ext cx="2677998" cy="63295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C86738-4AF4-4591-A624-59F31ED96130}"/>
                </a:ext>
              </a:extLst>
            </p:cNvPr>
            <p:cNvSpPr txBox="1"/>
            <p:nvPr/>
          </p:nvSpPr>
          <p:spPr>
            <a:xfrm>
              <a:off x="5106348" y="1547846"/>
              <a:ext cx="46698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Bernard MT Condensed" panose="02050806060905020404" pitchFamily="18" charset="0"/>
                </a:rPr>
                <a:t>All the models have those in common:</a:t>
              </a:r>
            </a:p>
            <a:p>
              <a:endParaRPr lang="en-GB" sz="2400" dirty="0">
                <a:latin typeface="Bernard MT Condensed" panose="020508060609050204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Number of epochs (10)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Window size (10)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Minimal count (2)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Vector size (100)</a:t>
              </a:r>
              <a:endParaRPr lang="en-US" sz="2400" dirty="0">
                <a:latin typeface="Bernard MT Condensed" panose="02050806060905020404" pitchFamily="18" charset="0"/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E427D8-7F12-4591-BD61-3D7E7F786622}"/>
              </a:ext>
            </a:extLst>
          </p:cNvPr>
          <p:cNvSpPr/>
          <p:nvPr/>
        </p:nvSpPr>
        <p:spPr>
          <a:xfrm rot="5400000">
            <a:off x="509030" y="-1361582"/>
            <a:ext cx="3059186" cy="6093620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A0F47E-FD19-4A07-8ECE-1422F0A4E94A}"/>
              </a:ext>
            </a:extLst>
          </p:cNvPr>
          <p:cNvSpPr/>
          <p:nvPr/>
        </p:nvSpPr>
        <p:spPr>
          <a:xfrm>
            <a:off x="4179599" y="976567"/>
            <a:ext cx="1417320" cy="1417320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638CF3-7090-4FA9-B037-FB071E55BFD4}"/>
              </a:ext>
            </a:extLst>
          </p:cNvPr>
          <p:cNvGrpSpPr/>
          <p:nvPr/>
        </p:nvGrpSpPr>
        <p:grpSpPr>
          <a:xfrm>
            <a:off x="6674156" y="3693765"/>
            <a:ext cx="6329589" cy="2677998"/>
            <a:chOff x="3467542" y="1363010"/>
            <a:chExt cx="6329589" cy="26779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350FFDE-D03C-40A5-A868-A672FB70D73F}"/>
                </a:ext>
              </a:extLst>
            </p:cNvPr>
            <p:cNvSpPr/>
            <p:nvPr/>
          </p:nvSpPr>
          <p:spPr>
            <a:xfrm rot="5400000">
              <a:off x="5293338" y="-462786"/>
              <a:ext cx="2677998" cy="63295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29826D-F833-4FC1-9FB5-4384C91730E0}"/>
                </a:ext>
              </a:extLst>
            </p:cNvPr>
            <p:cNvSpPr txBox="1"/>
            <p:nvPr/>
          </p:nvSpPr>
          <p:spPr>
            <a:xfrm>
              <a:off x="3788143" y="1553604"/>
              <a:ext cx="554536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Bernard MT Condensed" panose="02050806060905020404" pitchFamily="18" charset="0"/>
                </a:rPr>
                <a:t>On each model was applied:</a:t>
              </a:r>
            </a:p>
            <a:p>
              <a:endParaRPr lang="en-GB" sz="2400" dirty="0">
                <a:latin typeface="Bernard MT Condensed" panose="020508060609050204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PCA method (for dimensionality reduction)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 err="1">
                  <a:latin typeface="Bernard MT Condensed" panose="02050806060905020404" pitchFamily="18" charset="0"/>
                </a:rPr>
                <a:t>Kmeans</a:t>
              </a:r>
              <a:r>
                <a:rPr lang="en-GB" sz="2400" dirty="0">
                  <a:latin typeface="Bernard MT Condensed" panose="02050806060905020404" pitchFamily="18" charset="0"/>
                </a:rPr>
                <a:t> (for clustering)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 err="1">
                  <a:latin typeface="Bernard MT Condensed" panose="02050806060905020404" pitchFamily="18" charset="0"/>
                </a:rPr>
                <a:t>Plotly</a:t>
              </a:r>
              <a:r>
                <a:rPr lang="en-GB" sz="2400" dirty="0">
                  <a:latin typeface="Bernard MT Condensed" panose="02050806060905020404" pitchFamily="18" charset="0"/>
                </a:rPr>
                <a:t> library (for visualization)</a:t>
              </a: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6E4D39-AAAF-4BA8-B23E-23FD10A83C52}"/>
              </a:ext>
            </a:extLst>
          </p:cNvPr>
          <p:cNvSpPr/>
          <p:nvPr/>
        </p:nvSpPr>
        <p:spPr>
          <a:xfrm rot="16200000">
            <a:off x="8309358" y="1985955"/>
            <a:ext cx="3059186" cy="6093620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7E6998-1B13-4118-BA5E-DD2AA14D57D0}"/>
              </a:ext>
            </a:extLst>
          </p:cNvPr>
          <p:cNvSpPr/>
          <p:nvPr/>
        </p:nvSpPr>
        <p:spPr>
          <a:xfrm rot="10800000">
            <a:off x="6227105" y="4324103"/>
            <a:ext cx="1417320" cy="1417320"/>
          </a:xfrm>
          <a:prstGeom prst="ellipse">
            <a:avLst/>
          </a:prstGeom>
          <a:solidFill>
            <a:schemeClr val="accent2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A82E13-FC7E-415B-BCB0-62D3364F74DE}"/>
              </a:ext>
            </a:extLst>
          </p:cNvPr>
          <p:cNvGrpSpPr/>
          <p:nvPr/>
        </p:nvGrpSpPr>
        <p:grpSpPr>
          <a:xfrm>
            <a:off x="3829962" y="346228"/>
            <a:ext cx="6329589" cy="2677998"/>
            <a:chOff x="3467542" y="1363010"/>
            <a:chExt cx="6329589" cy="26779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C7DDB6F-B487-429F-B84D-30B005762E73}"/>
                </a:ext>
              </a:extLst>
            </p:cNvPr>
            <p:cNvSpPr/>
            <p:nvPr/>
          </p:nvSpPr>
          <p:spPr>
            <a:xfrm rot="5400000">
              <a:off x="5293338" y="-462786"/>
              <a:ext cx="2677998" cy="63295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C86738-4AF4-4591-A624-59F31ED96130}"/>
                </a:ext>
              </a:extLst>
            </p:cNvPr>
            <p:cNvSpPr txBox="1"/>
            <p:nvPr/>
          </p:nvSpPr>
          <p:spPr>
            <a:xfrm>
              <a:off x="5106348" y="1547846"/>
              <a:ext cx="46698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Bernard MT Condensed" panose="02050806060905020404" pitchFamily="18" charset="0"/>
                </a:rPr>
                <a:t>All the models have those in common:</a:t>
              </a:r>
            </a:p>
            <a:p>
              <a:endParaRPr lang="en-GB" sz="2400" dirty="0">
                <a:latin typeface="Bernard MT Condensed" panose="020508060609050204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Number of epochs (10)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Window size (10)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Minimal count (2)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Vector size (100)</a:t>
              </a:r>
              <a:endParaRPr lang="en-US" sz="2400" dirty="0">
                <a:latin typeface="Bernard MT Condensed" panose="02050806060905020404" pitchFamily="18" charset="0"/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E427D8-7F12-4591-BD61-3D7E7F786622}"/>
              </a:ext>
            </a:extLst>
          </p:cNvPr>
          <p:cNvSpPr/>
          <p:nvPr/>
        </p:nvSpPr>
        <p:spPr>
          <a:xfrm rot="5400000">
            <a:off x="442933" y="-1361583"/>
            <a:ext cx="3059186" cy="6093620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A0F47E-FD19-4A07-8ECE-1422F0A4E94A}"/>
              </a:ext>
            </a:extLst>
          </p:cNvPr>
          <p:cNvSpPr/>
          <p:nvPr/>
        </p:nvSpPr>
        <p:spPr>
          <a:xfrm>
            <a:off x="9599106" y="976566"/>
            <a:ext cx="1417320" cy="1417320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638CF3-7090-4FA9-B037-FB071E55BFD4}"/>
              </a:ext>
            </a:extLst>
          </p:cNvPr>
          <p:cNvGrpSpPr/>
          <p:nvPr/>
        </p:nvGrpSpPr>
        <p:grpSpPr>
          <a:xfrm>
            <a:off x="6674156" y="3693765"/>
            <a:ext cx="6329589" cy="2677998"/>
            <a:chOff x="3467542" y="1363010"/>
            <a:chExt cx="6329589" cy="26779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350FFDE-D03C-40A5-A868-A672FB70D73F}"/>
                </a:ext>
              </a:extLst>
            </p:cNvPr>
            <p:cNvSpPr/>
            <p:nvPr/>
          </p:nvSpPr>
          <p:spPr>
            <a:xfrm rot="5400000">
              <a:off x="5293338" y="-462786"/>
              <a:ext cx="2677998" cy="63295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29826D-F833-4FC1-9FB5-4384C91730E0}"/>
                </a:ext>
              </a:extLst>
            </p:cNvPr>
            <p:cNvSpPr txBox="1"/>
            <p:nvPr/>
          </p:nvSpPr>
          <p:spPr>
            <a:xfrm>
              <a:off x="3788143" y="1553604"/>
              <a:ext cx="554536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Bernard MT Condensed" panose="02050806060905020404" pitchFamily="18" charset="0"/>
                </a:rPr>
                <a:t>On each model was applied:</a:t>
              </a:r>
            </a:p>
            <a:p>
              <a:endParaRPr lang="en-GB" sz="2400" dirty="0">
                <a:latin typeface="Bernard MT Condensed" panose="020508060609050204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PCA method (for dimensionality reduction)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 err="1">
                  <a:latin typeface="Bernard MT Condensed" panose="02050806060905020404" pitchFamily="18" charset="0"/>
                </a:rPr>
                <a:t>Kmeans</a:t>
              </a:r>
              <a:r>
                <a:rPr lang="en-GB" sz="2400" dirty="0">
                  <a:latin typeface="Bernard MT Condensed" panose="02050806060905020404" pitchFamily="18" charset="0"/>
                </a:rPr>
                <a:t> (for clustering)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 err="1">
                  <a:latin typeface="Bernard MT Condensed" panose="02050806060905020404" pitchFamily="18" charset="0"/>
                </a:rPr>
                <a:t>Plotly</a:t>
              </a:r>
              <a:r>
                <a:rPr lang="en-GB" sz="2400" dirty="0">
                  <a:latin typeface="Bernard MT Condensed" panose="02050806060905020404" pitchFamily="18" charset="0"/>
                </a:rPr>
                <a:t> library (for visualization)</a:t>
              </a: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6E4D39-AAAF-4BA8-B23E-23FD10A83C52}"/>
              </a:ext>
            </a:extLst>
          </p:cNvPr>
          <p:cNvSpPr/>
          <p:nvPr/>
        </p:nvSpPr>
        <p:spPr>
          <a:xfrm rot="16200000">
            <a:off x="8309358" y="1985955"/>
            <a:ext cx="3059186" cy="6093620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7E6998-1B13-4118-BA5E-DD2AA14D57D0}"/>
              </a:ext>
            </a:extLst>
          </p:cNvPr>
          <p:cNvSpPr/>
          <p:nvPr/>
        </p:nvSpPr>
        <p:spPr>
          <a:xfrm rot="10800000">
            <a:off x="6227105" y="4324103"/>
            <a:ext cx="1417320" cy="1417320"/>
          </a:xfrm>
          <a:prstGeom prst="ellipse">
            <a:avLst/>
          </a:prstGeom>
          <a:solidFill>
            <a:schemeClr val="accent2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4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photo-1498967894-640_adpp_is">
            <a:hlinkClick r:id="" action="ppaction://media"/>
            <a:extLst>
              <a:ext uri="{FF2B5EF4-FFF2-40B4-BE49-F238E27FC236}">
                <a16:creationId xmlns:a16="http://schemas.microsoft.com/office/drawing/2014/main" id="{E558E0C7-3689-4D82-AD8D-7CFEFC0EA9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7E84F0-DAA8-4B24-A641-9FA1323F5846}"/>
              </a:ext>
            </a:extLst>
          </p:cNvPr>
          <p:cNvSpPr txBox="1"/>
          <p:nvPr/>
        </p:nvSpPr>
        <p:spPr>
          <a:xfrm>
            <a:off x="7228703" y="-358346"/>
            <a:ext cx="11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Dataset ad</a:t>
            </a:r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D79F89-313B-4FDE-AF30-99C04CF11EAF}"/>
              </a:ext>
            </a:extLst>
          </p:cNvPr>
          <p:cNvSpPr/>
          <p:nvPr/>
        </p:nvSpPr>
        <p:spPr>
          <a:xfrm>
            <a:off x="-857251" y="-785508"/>
            <a:ext cx="13906501" cy="8450036"/>
          </a:xfrm>
          <a:custGeom>
            <a:avLst/>
            <a:gdLst>
              <a:gd name="connsiteX0" fmla="*/ 2641146 w 13906501"/>
              <a:gd name="connsiteY0" fmla="*/ 989920 h 8450036"/>
              <a:gd name="connsiteX1" fmla="*/ 2185236 w 13906501"/>
              <a:gd name="connsiteY1" fmla="*/ 1361498 h 8450036"/>
              <a:gd name="connsiteX2" fmla="*/ 2175781 w 13906501"/>
              <a:gd name="connsiteY2" fmla="*/ 1455285 h 8450036"/>
              <a:gd name="connsiteX3" fmla="*/ 2175781 w 13906501"/>
              <a:gd name="connsiteY3" fmla="*/ 1455284 h 8450036"/>
              <a:gd name="connsiteX4" fmla="*/ 2175781 w 13906501"/>
              <a:gd name="connsiteY4" fmla="*/ 1455285 h 8450036"/>
              <a:gd name="connsiteX5" fmla="*/ 2175781 w 13906501"/>
              <a:gd name="connsiteY5" fmla="*/ 1455285 h 8450036"/>
              <a:gd name="connsiteX6" fmla="*/ 2185236 w 13906501"/>
              <a:gd name="connsiteY6" fmla="*/ 1549071 h 8450036"/>
              <a:gd name="connsiteX7" fmla="*/ 2641146 w 13906501"/>
              <a:gd name="connsiteY7" fmla="*/ 1920649 h 8450036"/>
              <a:gd name="connsiteX8" fmla="*/ 11265353 w 13906501"/>
              <a:gd name="connsiteY8" fmla="*/ 1920650 h 8450036"/>
              <a:gd name="connsiteX9" fmla="*/ 11730718 w 13906501"/>
              <a:gd name="connsiteY9" fmla="*/ 1455285 h 8450036"/>
              <a:gd name="connsiteX10" fmla="*/ 11730719 w 13906501"/>
              <a:gd name="connsiteY10" fmla="*/ 1455285 h 8450036"/>
              <a:gd name="connsiteX11" fmla="*/ 11265354 w 13906501"/>
              <a:gd name="connsiteY11" fmla="*/ 989920 h 8450036"/>
              <a:gd name="connsiteX12" fmla="*/ 0 w 13906501"/>
              <a:gd name="connsiteY12" fmla="*/ 0 h 8450036"/>
              <a:gd name="connsiteX13" fmla="*/ 13906501 w 13906501"/>
              <a:gd name="connsiteY13" fmla="*/ 0 h 8450036"/>
              <a:gd name="connsiteX14" fmla="*/ 13906501 w 13906501"/>
              <a:gd name="connsiteY14" fmla="*/ 8450036 h 8450036"/>
              <a:gd name="connsiteX15" fmla="*/ 0 w 13906501"/>
              <a:gd name="connsiteY15" fmla="*/ 8450036 h 845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06501" h="8450036">
                <a:moveTo>
                  <a:pt x="2641146" y="989920"/>
                </a:moveTo>
                <a:cubicBezTo>
                  <a:pt x="2416259" y="989920"/>
                  <a:pt x="2228629" y="1149439"/>
                  <a:pt x="2185236" y="1361498"/>
                </a:cubicBezTo>
                <a:lnTo>
                  <a:pt x="2175781" y="1455285"/>
                </a:lnTo>
                <a:lnTo>
                  <a:pt x="2175781" y="1455284"/>
                </a:lnTo>
                <a:lnTo>
                  <a:pt x="2175781" y="1455285"/>
                </a:lnTo>
                <a:lnTo>
                  <a:pt x="2175781" y="1455285"/>
                </a:lnTo>
                <a:lnTo>
                  <a:pt x="2185236" y="1549071"/>
                </a:lnTo>
                <a:cubicBezTo>
                  <a:pt x="2228629" y="1761130"/>
                  <a:pt x="2416259" y="1920649"/>
                  <a:pt x="2641146" y="1920649"/>
                </a:cubicBezTo>
                <a:lnTo>
                  <a:pt x="11265353" y="1920650"/>
                </a:lnTo>
                <a:cubicBezTo>
                  <a:pt x="11522367" y="1920650"/>
                  <a:pt x="11730718" y="1712299"/>
                  <a:pt x="11730718" y="1455285"/>
                </a:cubicBezTo>
                <a:lnTo>
                  <a:pt x="11730719" y="1455285"/>
                </a:lnTo>
                <a:cubicBezTo>
                  <a:pt x="11730719" y="1198271"/>
                  <a:pt x="11522368" y="989920"/>
                  <a:pt x="11265354" y="989920"/>
                </a:cubicBezTo>
                <a:close/>
                <a:moveTo>
                  <a:pt x="0" y="0"/>
                </a:moveTo>
                <a:lnTo>
                  <a:pt x="13906501" y="0"/>
                </a:lnTo>
                <a:lnTo>
                  <a:pt x="13906501" y="8450036"/>
                </a:lnTo>
                <a:lnTo>
                  <a:pt x="0" y="8450036"/>
                </a:lnTo>
                <a:close/>
              </a:path>
            </a:pathLst>
          </a:custGeom>
          <a:solidFill>
            <a:schemeClr val="tx1">
              <a:alpha val="66000"/>
            </a:schemeClr>
          </a:solidFill>
          <a:ln w="63500"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  <a:p>
            <a:pPr algn="ctr"/>
            <a:endParaRPr lang="en-US" dirty="0"/>
          </a:p>
        </p:txBody>
      </p:sp>
      <p:pic>
        <p:nvPicPr>
          <p:cNvPr id="27" name="Graphic 26" descr="Magnifying glass">
            <a:extLst>
              <a:ext uri="{FF2B5EF4-FFF2-40B4-BE49-F238E27FC236}">
                <a16:creationId xmlns:a16="http://schemas.microsoft.com/office/drawing/2014/main" id="{A111374E-9E9F-4B10-888D-9D040C93D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545" y="218873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F3921F9-1FAF-4229-8E55-607803FC43DE}"/>
              </a:ext>
            </a:extLst>
          </p:cNvPr>
          <p:cNvSpPr txBox="1"/>
          <p:nvPr/>
        </p:nvSpPr>
        <p:spPr>
          <a:xfrm>
            <a:off x="2676854" y="122075"/>
            <a:ext cx="58821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latin typeface="Bernard MT Condensed" panose="02050806060905020404" pitchFamily="18" charset="0"/>
              </a:rPr>
              <a:t>Dataset and Tools</a:t>
            </a:r>
            <a:endParaRPr lang="en-US" sz="6600" dirty="0">
              <a:latin typeface="Bernard MT Condensed" panose="020508060609050204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27851-E3A5-4A30-A2BF-942AD2746E11}"/>
              </a:ext>
            </a:extLst>
          </p:cNvPr>
          <p:cNvSpPr/>
          <p:nvPr/>
        </p:nvSpPr>
        <p:spPr>
          <a:xfrm>
            <a:off x="141891" y="1623848"/>
            <a:ext cx="5882188" cy="501527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22207B-9519-456C-861F-9B3E9C288575}"/>
              </a:ext>
            </a:extLst>
          </p:cNvPr>
          <p:cNvSpPr/>
          <p:nvPr/>
        </p:nvSpPr>
        <p:spPr>
          <a:xfrm>
            <a:off x="6165971" y="1623848"/>
            <a:ext cx="5882188" cy="501527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6D018-EA98-4ED2-9571-92DD97EC73C4}"/>
              </a:ext>
            </a:extLst>
          </p:cNvPr>
          <p:cNvSpPr txBox="1"/>
          <p:nvPr/>
        </p:nvSpPr>
        <p:spPr>
          <a:xfrm>
            <a:off x="1186702" y="1833813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O*NET Dataset</a:t>
            </a:r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33" name="Graphic 32" descr="Bar chart">
            <a:extLst>
              <a:ext uri="{FF2B5EF4-FFF2-40B4-BE49-F238E27FC236}">
                <a16:creationId xmlns:a16="http://schemas.microsoft.com/office/drawing/2014/main" id="{ADBC7510-9031-460F-9BD4-F96F41956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891" y="1679168"/>
            <a:ext cx="901465" cy="901465"/>
          </a:xfrm>
          <a:prstGeom prst="rect">
            <a:avLst/>
          </a:prstGeom>
        </p:spPr>
      </p:pic>
      <p:pic>
        <p:nvPicPr>
          <p:cNvPr id="35" name="Graphic 34" descr="Gears">
            <a:extLst>
              <a:ext uri="{FF2B5EF4-FFF2-40B4-BE49-F238E27FC236}">
                <a16:creationId xmlns:a16="http://schemas.microsoft.com/office/drawing/2014/main" id="{C24571BC-4146-46C2-81E9-05FE6BBC0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999" y="1672700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87B20C-3182-4339-A87C-67B2694A0AC6}"/>
              </a:ext>
            </a:extLst>
          </p:cNvPr>
          <p:cNvSpPr txBox="1"/>
          <p:nvPr/>
        </p:nvSpPr>
        <p:spPr>
          <a:xfrm>
            <a:off x="273589" y="2655136"/>
            <a:ext cx="56187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Developed and maintained by the U.S Department of Labour</a:t>
            </a:r>
          </a:p>
          <a:p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Comprehensive and detailed database that contains information about various occupations and their characteristics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Selected the .xlsx format of the file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Files related to: skills, abilities, tasks, technology skills, education, work activities and knowledges.</a:t>
            </a:r>
          </a:p>
          <a:p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481AB-C26E-4D8F-9F1C-870F5CDB4C80}"/>
              </a:ext>
            </a:extLst>
          </p:cNvPr>
          <p:cNvSpPr txBox="1"/>
          <p:nvPr/>
        </p:nvSpPr>
        <p:spPr>
          <a:xfrm>
            <a:off x="7064678" y="1847721"/>
            <a:ext cx="4084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PYTHON &amp; JUPYTER</a:t>
            </a:r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158FC0-544F-4B42-AC04-508A0C17AC98}"/>
              </a:ext>
            </a:extLst>
          </p:cNvPr>
          <p:cNvSpPr txBox="1"/>
          <p:nvPr/>
        </p:nvSpPr>
        <p:spPr>
          <a:xfrm>
            <a:off x="6232794" y="2290350"/>
            <a:ext cx="56187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Data manipulation: </a:t>
            </a:r>
            <a:r>
              <a:rPr lang="en-GB" sz="20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numpy</a:t>
            </a: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, pandas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Data Cleaning assisters: string, </a:t>
            </a:r>
            <a:r>
              <a:rPr lang="en-GB" sz="20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os</a:t>
            </a: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modules (python)</a:t>
            </a:r>
          </a:p>
          <a:p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Data visualization: matplotlib, seaborn, </a:t>
            </a:r>
            <a:r>
              <a:rPr lang="en-GB" sz="20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plotly</a:t>
            </a: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Text </a:t>
            </a:r>
            <a:r>
              <a:rPr lang="en-GB" sz="20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preprocessing</a:t>
            </a: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: </a:t>
            </a:r>
            <a:r>
              <a:rPr lang="en-GB" sz="20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nltk</a:t>
            </a: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Models: </a:t>
            </a:r>
            <a:r>
              <a:rPr lang="en-GB" sz="20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SentenceTransformer</a:t>
            </a: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, genism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Clustering and dimensionality reduction: </a:t>
            </a:r>
            <a:r>
              <a:rPr lang="en-GB" sz="2000" dirty="0" err="1">
                <a:solidFill>
                  <a:schemeClr val="bg1"/>
                </a:solidFill>
                <a:latin typeface="Bernard MT Condensed" panose="02050806060905020404" pitchFamily="18" charset="0"/>
              </a:rPr>
              <a:t>sklearn</a:t>
            </a:r>
            <a:endParaRPr lang="en-GB" sz="2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28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A82E13-FC7E-415B-BCB0-62D3364F74DE}"/>
              </a:ext>
            </a:extLst>
          </p:cNvPr>
          <p:cNvGrpSpPr/>
          <p:nvPr/>
        </p:nvGrpSpPr>
        <p:grpSpPr>
          <a:xfrm>
            <a:off x="-1192269" y="346227"/>
            <a:ext cx="6329589" cy="2677998"/>
            <a:chOff x="3467542" y="1363010"/>
            <a:chExt cx="6329589" cy="26779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C7DDB6F-B487-429F-B84D-30B005762E73}"/>
                </a:ext>
              </a:extLst>
            </p:cNvPr>
            <p:cNvSpPr/>
            <p:nvPr/>
          </p:nvSpPr>
          <p:spPr>
            <a:xfrm rot="5400000">
              <a:off x="5293338" y="-462786"/>
              <a:ext cx="2677998" cy="63295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C86738-4AF4-4591-A624-59F31ED96130}"/>
                </a:ext>
              </a:extLst>
            </p:cNvPr>
            <p:cNvSpPr txBox="1"/>
            <p:nvPr/>
          </p:nvSpPr>
          <p:spPr>
            <a:xfrm>
              <a:off x="5106348" y="1547846"/>
              <a:ext cx="46698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Bernard MT Condensed" panose="02050806060905020404" pitchFamily="18" charset="0"/>
                </a:rPr>
                <a:t>All the models have those in common:</a:t>
              </a:r>
            </a:p>
            <a:p>
              <a:endParaRPr lang="en-GB" sz="2400" dirty="0">
                <a:latin typeface="Bernard MT Condensed" panose="020508060609050204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Number of epochs (10)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Window size (10)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Minimal count (2)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Vector size (100)</a:t>
              </a:r>
              <a:endParaRPr lang="en-US" sz="2400" dirty="0">
                <a:latin typeface="Bernard MT Condensed" panose="02050806060905020404" pitchFamily="18" charset="0"/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E427D8-7F12-4591-BD61-3D7E7F786622}"/>
              </a:ext>
            </a:extLst>
          </p:cNvPr>
          <p:cNvSpPr/>
          <p:nvPr/>
        </p:nvSpPr>
        <p:spPr>
          <a:xfrm rot="5400000">
            <a:off x="442933" y="-1361583"/>
            <a:ext cx="3059186" cy="6093620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A0F47E-FD19-4A07-8ECE-1422F0A4E94A}"/>
              </a:ext>
            </a:extLst>
          </p:cNvPr>
          <p:cNvSpPr/>
          <p:nvPr/>
        </p:nvSpPr>
        <p:spPr>
          <a:xfrm>
            <a:off x="4097466" y="990664"/>
            <a:ext cx="1417320" cy="1417320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638CF3-7090-4FA9-B037-FB071E55BFD4}"/>
              </a:ext>
            </a:extLst>
          </p:cNvPr>
          <p:cNvGrpSpPr/>
          <p:nvPr/>
        </p:nvGrpSpPr>
        <p:grpSpPr>
          <a:xfrm>
            <a:off x="1492556" y="3693764"/>
            <a:ext cx="6329589" cy="2677998"/>
            <a:chOff x="3467542" y="1363010"/>
            <a:chExt cx="6329589" cy="26779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350FFDE-D03C-40A5-A868-A672FB70D73F}"/>
                </a:ext>
              </a:extLst>
            </p:cNvPr>
            <p:cNvSpPr/>
            <p:nvPr/>
          </p:nvSpPr>
          <p:spPr>
            <a:xfrm rot="5400000">
              <a:off x="5293338" y="-462786"/>
              <a:ext cx="2677998" cy="63295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29826D-F833-4FC1-9FB5-4384C91730E0}"/>
                </a:ext>
              </a:extLst>
            </p:cNvPr>
            <p:cNvSpPr txBox="1"/>
            <p:nvPr/>
          </p:nvSpPr>
          <p:spPr>
            <a:xfrm>
              <a:off x="3788143" y="1553604"/>
              <a:ext cx="554536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Bernard MT Condensed" panose="02050806060905020404" pitchFamily="18" charset="0"/>
                </a:rPr>
                <a:t>On each model was applied:</a:t>
              </a:r>
            </a:p>
            <a:p>
              <a:endParaRPr lang="en-GB" sz="2400" dirty="0">
                <a:latin typeface="Bernard MT Condensed" panose="020508060609050204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PCA method (for dimensionality reduction)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 err="1">
                  <a:latin typeface="Bernard MT Condensed" panose="02050806060905020404" pitchFamily="18" charset="0"/>
                </a:rPr>
                <a:t>Kmeans</a:t>
              </a:r>
              <a:r>
                <a:rPr lang="en-GB" sz="2400" dirty="0">
                  <a:latin typeface="Bernard MT Condensed" panose="02050806060905020404" pitchFamily="18" charset="0"/>
                </a:rPr>
                <a:t> (for clustering)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 err="1">
                  <a:latin typeface="Bernard MT Condensed" panose="02050806060905020404" pitchFamily="18" charset="0"/>
                </a:rPr>
                <a:t>Plotly</a:t>
              </a:r>
              <a:r>
                <a:rPr lang="en-GB" sz="2400" dirty="0">
                  <a:latin typeface="Bernard MT Condensed" panose="02050806060905020404" pitchFamily="18" charset="0"/>
                </a:rPr>
                <a:t> library (for visualization)</a:t>
              </a: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6E4D39-AAAF-4BA8-B23E-23FD10A83C52}"/>
              </a:ext>
            </a:extLst>
          </p:cNvPr>
          <p:cNvSpPr/>
          <p:nvPr/>
        </p:nvSpPr>
        <p:spPr>
          <a:xfrm rot="16200000">
            <a:off x="8309358" y="1985955"/>
            <a:ext cx="3059186" cy="6093620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7E6998-1B13-4118-BA5E-DD2AA14D57D0}"/>
              </a:ext>
            </a:extLst>
          </p:cNvPr>
          <p:cNvSpPr/>
          <p:nvPr/>
        </p:nvSpPr>
        <p:spPr>
          <a:xfrm rot="10800000">
            <a:off x="435874" y="4310004"/>
            <a:ext cx="1417320" cy="1417320"/>
          </a:xfrm>
          <a:prstGeom prst="ellipse">
            <a:avLst/>
          </a:prstGeom>
          <a:solidFill>
            <a:schemeClr val="accent2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5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A82E13-FC7E-415B-BCB0-62D3364F74DE}"/>
              </a:ext>
            </a:extLst>
          </p:cNvPr>
          <p:cNvGrpSpPr/>
          <p:nvPr/>
        </p:nvGrpSpPr>
        <p:grpSpPr>
          <a:xfrm>
            <a:off x="-1192269" y="346227"/>
            <a:ext cx="6329589" cy="2677998"/>
            <a:chOff x="3467542" y="1363010"/>
            <a:chExt cx="6329589" cy="26779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C7DDB6F-B487-429F-B84D-30B005762E73}"/>
                </a:ext>
              </a:extLst>
            </p:cNvPr>
            <p:cNvSpPr/>
            <p:nvPr/>
          </p:nvSpPr>
          <p:spPr>
            <a:xfrm rot="5400000">
              <a:off x="5293338" y="-462786"/>
              <a:ext cx="2677998" cy="63295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7C86738-4AF4-4591-A624-59F31ED96130}"/>
                </a:ext>
              </a:extLst>
            </p:cNvPr>
            <p:cNvSpPr txBox="1"/>
            <p:nvPr/>
          </p:nvSpPr>
          <p:spPr>
            <a:xfrm>
              <a:off x="5106348" y="1547846"/>
              <a:ext cx="46698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Bernard MT Condensed" panose="02050806060905020404" pitchFamily="18" charset="0"/>
                </a:rPr>
                <a:t>All the models have those in common:</a:t>
              </a:r>
            </a:p>
            <a:p>
              <a:endParaRPr lang="en-GB" sz="2400" dirty="0">
                <a:latin typeface="Bernard MT Condensed" panose="020508060609050204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Number of epochs (10)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Window size (10)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Minimal count (2)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Vector size (100)</a:t>
              </a:r>
              <a:endParaRPr lang="en-US" sz="2400" dirty="0">
                <a:latin typeface="Bernard MT Condensed" panose="02050806060905020404" pitchFamily="18" charset="0"/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E427D8-7F12-4591-BD61-3D7E7F786622}"/>
              </a:ext>
            </a:extLst>
          </p:cNvPr>
          <p:cNvSpPr/>
          <p:nvPr/>
        </p:nvSpPr>
        <p:spPr>
          <a:xfrm rot="5400000">
            <a:off x="442933" y="-1361583"/>
            <a:ext cx="3059186" cy="6093620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A0F47E-FD19-4A07-8ECE-1422F0A4E94A}"/>
              </a:ext>
            </a:extLst>
          </p:cNvPr>
          <p:cNvSpPr/>
          <p:nvPr/>
        </p:nvSpPr>
        <p:spPr>
          <a:xfrm>
            <a:off x="4097466" y="990664"/>
            <a:ext cx="1417320" cy="1417320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638CF3-7090-4FA9-B037-FB071E55BFD4}"/>
              </a:ext>
            </a:extLst>
          </p:cNvPr>
          <p:cNvGrpSpPr/>
          <p:nvPr/>
        </p:nvGrpSpPr>
        <p:grpSpPr>
          <a:xfrm>
            <a:off x="6674156" y="3693765"/>
            <a:ext cx="6329589" cy="2677998"/>
            <a:chOff x="3467542" y="1363010"/>
            <a:chExt cx="6329589" cy="26779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350FFDE-D03C-40A5-A868-A672FB70D73F}"/>
                </a:ext>
              </a:extLst>
            </p:cNvPr>
            <p:cNvSpPr/>
            <p:nvPr/>
          </p:nvSpPr>
          <p:spPr>
            <a:xfrm rot="5400000">
              <a:off x="5293338" y="-462786"/>
              <a:ext cx="2677998" cy="63295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29826D-F833-4FC1-9FB5-4384C91730E0}"/>
                </a:ext>
              </a:extLst>
            </p:cNvPr>
            <p:cNvSpPr txBox="1"/>
            <p:nvPr/>
          </p:nvSpPr>
          <p:spPr>
            <a:xfrm>
              <a:off x="3788143" y="1553604"/>
              <a:ext cx="554536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Bernard MT Condensed" panose="02050806060905020404" pitchFamily="18" charset="0"/>
                </a:rPr>
                <a:t>On each model was applied:</a:t>
              </a:r>
            </a:p>
            <a:p>
              <a:endParaRPr lang="en-GB" sz="2400" dirty="0">
                <a:latin typeface="Bernard MT Condensed" panose="020508060609050204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Bernard MT Condensed" panose="02050806060905020404" pitchFamily="18" charset="0"/>
                </a:rPr>
                <a:t>PCA method (for dimensionality reduction)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 err="1">
                  <a:latin typeface="Bernard MT Condensed" panose="02050806060905020404" pitchFamily="18" charset="0"/>
                </a:rPr>
                <a:t>Kmeans</a:t>
              </a:r>
              <a:r>
                <a:rPr lang="en-GB" sz="2400" dirty="0">
                  <a:latin typeface="Bernard MT Condensed" panose="02050806060905020404" pitchFamily="18" charset="0"/>
                </a:rPr>
                <a:t> (for clustering)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 err="1">
                  <a:latin typeface="Bernard MT Condensed" panose="02050806060905020404" pitchFamily="18" charset="0"/>
                </a:rPr>
                <a:t>Plotly</a:t>
              </a:r>
              <a:r>
                <a:rPr lang="en-GB" sz="2400" dirty="0">
                  <a:latin typeface="Bernard MT Condensed" panose="02050806060905020404" pitchFamily="18" charset="0"/>
                </a:rPr>
                <a:t> library (for visualization)</a:t>
              </a: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6E4D39-AAAF-4BA8-B23E-23FD10A83C52}"/>
              </a:ext>
            </a:extLst>
          </p:cNvPr>
          <p:cNvSpPr/>
          <p:nvPr/>
        </p:nvSpPr>
        <p:spPr>
          <a:xfrm rot="16200000">
            <a:off x="8309358" y="1985955"/>
            <a:ext cx="3059186" cy="6093620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7E6998-1B13-4118-BA5E-DD2AA14D57D0}"/>
              </a:ext>
            </a:extLst>
          </p:cNvPr>
          <p:cNvSpPr/>
          <p:nvPr/>
        </p:nvSpPr>
        <p:spPr>
          <a:xfrm rot="10800000">
            <a:off x="6286097" y="4341081"/>
            <a:ext cx="1417320" cy="14173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7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21D8EBEE-FEE8-4393-AB06-451B1ACF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61"/>
            <a:ext cx="6229978" cy="224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73DC11C1-DAB3-4242-8764-83332918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5770"/>
            <a:ext cx="6096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9C9FDCC6-EB40-4D5E-A930-497110A0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5256"/>
            <a:ext cx="6229978" cy="22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A3784227-19D3-4B60-8180-16AA5D69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78" y="4457924"/>
            <a:ext cx="5962022" cy="21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75DF617-6F0D-4BAB-AA23-5F1A283722AE}"/>
              </a:ext>
            </a:extLst>
          </p:cNvPr>
          <p:cNvSpPr/>
          <p:nvPr/>
        </p:nvSpPr>
        <p:spPr>
          <a:xfrm>
            <a:off x="-8186424" y="-6450080"/>
            <a:ext cx="20902299" cy="15165455"/>
          </a:xfrm>
          <a:prstGeom prst="frame">
            <a:avLst>
              <a:gd name="adj1" fmla="val 42142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870F4-0AE9-4BC5-B984-FE0E8010007F}"/>
              </a:ext>
            </a:extLst>
          </p:cNvPr>
          <p:cNvSpPr txBox="1"/>
          <p:nvPr/>
        </p:nvSpPr>
        <p:spPr>
          <a:xfrm>
            <a:off x="4879421" y="2511821"/>
            <a:ext cx="73125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Unbalanced clusters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Representing CBOW having issues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capturing semantic relationships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between words/concepts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55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21D8EBEE-FEE8-4393-AB06-451B1ACF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61"/>
            <a:ext cx="6229978" cy="224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73DC11C1-DAB3-4242-8764-83332918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5770"/>
            <a:ext cx="6096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9C9FDCC6-EB40-4D5E-A930-497110A0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5256"/>
            <a:ext cx="6229978" cy="22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A3784227-19D3-4B60-8180-16AA5D69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78" y="4457924"/>
            <a:ext cx="5962022" cy="21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75DF617-6F0D-4BAB-AA23-5F1A283722AE}"/>
              </a:ext>
            </a:extLst>
          </p:cNvPr>
          <p:cNvSpPr/>
          <p:nvPr/>
        </p:nvSpPr>
        <p:spPr>
          <a:xfrm>
            <a:off x="-231144" y="-5032058"/>
            <a:ext cx="20902299" cy="15165455"/>
          </a:xfrm>
          <a:prstGeom prst="frame">
            <a:avLst>
              <a:gd name="adj1" fmla="val 42142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870F4-0AE9-4BC5-B984-FE0E8010007F}"/>
              </a:ext>
            </a:extLst>
          </p:cNvPr>
          <p:cNvSpPr txBox="1"/>
          <p:nvPr/>
        </p:nvSpPr>
        <p:spPr>
          <a:xfrm>
            <a:off x="1838366" y="3788302"/>
            <a:ext cx="663995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More smoothly separation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of datapoints between clusters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Cluster 1 gathering datapoints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with distinct semantic contexts </a:t>
            </a:r>
          </a:p>
          <a:p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9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21D8EBEE-FEE8-4393-AB06-451B1ACF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61"/>
            <a:ext cx="6229978" cy="224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73DC11C1-DAB3-4242-8764-83332918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5770"/>
            <a:ext cx="6096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9C9FDCC6-EB40-4D5E-A930-497110A0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5256"/>
            <a:ext cx="6229978" cy="22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A3784227-19D3-4B60-8180-16AA5D69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78" y="4457924"/>
            <a:ext cx="5962022" cy="21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75DF617-6F0D-4BAB-AA23-5F1A283722AE}"/>
              </a:ext>
            </a:extLst>
          </p:cNvPr>
          <p:cNvSpPr/>
          <p:nvPr/>
        </p:nvSpPr>
        <p:spPr>
          <a:xfrm>
            <a:off x="-8201664" y="-3644191"/>
            <a:ext cx="20902299" cy="15165455"/>
          </a:xfrm>
          <a:prstGeom prst="frame">
            <a:avLst>
              <a:gd name="adj1" fmla="val 42142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870F4-0AE9-4BC5-B984-FE0E8010007F}"/>
              </a:ext>
            </a:extLst>
          </p:cNvPr>
          <p:cNvSpPr txBox="1"/>
          <p:nvPr/>
        </p:nvSpPr>
        <p:spPr>
          <a:xfrm>
            <a:off x="6468638" y="2471698"/>
            <a:ext cx="58147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Cluster 0 represented as a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more concise indicating a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stronger idea that is present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among these words</a:t>
            </a:r>
          </a:p>
          <a:p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7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21D8EBEE-FEE8-4393-AB06-451B1ACF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61"/>
            <a:ext cx="6229978" cy="224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73DC11C1-DAB3-4242-8764-83332918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5770"/>
            <a:ext cx="6096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9C9FDCC6-EB40-4D5E-A930-497110A0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5256"/>
            <a:ext cx="6229978" cy="22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A3784227-19D3-4B60-8180-16AA5D69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78" y="4457924"/>
            <a:ext cx="5962022" cy="21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75DF617-6F0D-4BAB-AA23-5F1A283722AE}"/>
              </a:ext>
            </a:extLst>
          </p:cNvPr>
          <p:cNvSpPr/>
          <p:nvPr/>
        </p:nvSpPr>
        <p:spPr>
          <a:xfrm>
            <a:off x="-21021" y="-2170498"/>
            <a:ext cx="20902299" cy="15165455"/>
          </a:xfrm>
          <a:prstGeom prst="frame">
            <a:avLst>
              <a:gd name="adj1" fmla="val 42142"/>
            </a:avLst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870F4-0AE9-4BC5-B984-FE0E8010007F}"/>
              </a:ext>
            </a:extLst>
          </p:cNvPr>
          <p:cNvSpPr txBox="1"/>
          <p:nvPr/>
        </p:nvSpPr>
        <p:spPr>
          <a:xfrm>
            <a:off x="1194117" y="1975760"/>
            <a:ext cx="109978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The only model that fully separates one cluster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Algorithm has managed to capture distinct semantic</a:t>
            </a:r>
          </a:p>
          <a:p>
            <a:r>
              <a:rPr lang="en-US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patterns across the data</a:t>
            </a:r>
          </a:p>
        </p:txBody>
      </p:sp>
    </p:spTree>
    <p:extLst>
      <p:ext uri="{BB962C8B-B14F-4D97-AF65-F5344CB8AC3E}">
        <p14:creationId xmlns:p14="http://schemas.microsoft.com/office/powerpoint/2010/main" val="45589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429F-6725-4917-94F4-AA10DEFB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Conclusions</a:t>
            </a:r>
            <a:endParaRPr lang="en-US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9" name="Graphic 8" descr="End">
            <a:extLst>
              <a:ext uri="{FF2B5EF4-FFF2-40B4-BE49-F238E27FC236}">
                <a16:creationId xmlns:a16="http://schemas.microsoft.com/office/drawing/2014/main" id="{356E5FFF-4380-44A6-8AEA-013DFB5AF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67" y="671189"/>
            <a:ext cx="713433" cy="713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74F661-2898-4CC2-A1D6-0DC9A2549597}"/>
              </a:ext>
            </a:extLst>
          </p:cNvPr>
          <p:cNvSpPr txBox="1"/>
          <p:nvPr/>
        </p:nvSpPr>
        <p:spPr>
          <a:xfrm>
            <a:off x="191920" y="2161322"/>
            <a:ext cx="1200008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 CBOW models, applied to both stemmed and non-stemmed datasets, face challenges in capturing nuanced semantic </a:t>
            </a:r>
          </a:p>
          <a:p>
            <a:pPr algn="l"/>
            <a:r>
              <a:rPr lang="en-GB" sz="2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relationships, resulting in disparities in expected word pairings.</a:t>
            </a:r>
          </a:p>
          <a:p>
            <a:pPr algn="l"/>
            <a:endParaRPr lang="en-GB" sz="2000" b="0" i="0" dirty="0">
              <a:solidFill>
                <a:srgbClr val="ECECEC"/>
              </a:solidFill>
              <a:effectLst/>
              <a:latin typeface="Bernard MT Condensed" panose="020508060609050204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 Skip-Gram models, especially on the non-stemmed dataset, </a:t>
            </a:r>
            <a:r>
              <a:rPr lang="en-GB" sz="2000" dirty="0">
                <a:solidFill>
                  <a:srgbClr val="ECECEC"/>
                </a:solidFill>
                <a:latin typeface="Bernard MT Condensed" panose="02050806060905020404" pitchFamily="18" charset="0"/>
              </a:rPr>
              <a:t>performs good</a:t>
            </a:r>
            <a:r>
              <a:rPr lang="en-GB" sz="2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 in capturing semantic relationships,</a:t>
            </a:r>
          </a:p>
          <a:p>
            <a:pPr algn="l"/>
            <a:r>
              <a:rPr lang="en-GB" sz="2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 as evidenced by improved similarity scores and more cohesive cluster structures.</a:t>
            </a:r>
          </a:p>
          <a:p>
            <a:pPr algn="l"/>
            <a:endParaRPr lang="en-GB" sz="2000" b="0" i="0" dirty="0">
              <a:solidFill>
                <a:srgbClr val="ECECEC"/>
              </a:solidFill>
              <a:effectLst/>
              <a:latin typeface="Bernard MT Condensed" panose="020508060609050204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 The positive outcome with the word pair 'web' and 'developers' underscores the Skip-Gram model's adeptness </a:t>
            </a:r>
          </a:p>
          <a:p>
            <a:pPr algn="l"/>
            <a:r>
              <a:rPr lang="en-GB" sz="2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at grasping subtle nuances in word associations.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000" b="0" i="0" dirty="0">
              <a:solidFill>
                <a:srgbClr val="ECECEC"/>
              </a:solidFill>
              <a:effectLst/>
              <a:latin typeface="Bernard MT Condensed" panose="020508060609050204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The Skip-Gram model on the non-stemmed dataset proves particularly effective, showcasing its capability to discern </a:t>
            </a:r>
          </a:p>
          <a:p>
            <a:pPr algn="l"/>
            <a:r>
              <a:rPr lang="en-GB" sz="2000" b="0" i="0" dirty="0">
                <a:solidFill>
                  <a:srgbClr val="ECECEC"/>
                </a:solidFill>
                <a:effectLst/>
                <a:latin typeface="Bernard MT Condensed" panose="02050806060905020404" pitchFamily="18" charset="0"/>
              </a:rPr>
              <a:t>nuanced semantic associations even with the constraints of a not-so-large dataset.</a:t>
            </a:r>
          </a:p>
          <a:p>
            <a:endParaRPr lang="en-US" sz="20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9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476CF-0055-40CE-BB02-F0B08E82B086}"/>
              </a:ext>
            </a:extLst>
          </p:cNvPr>
          <p:cNvGrpSpPr/>
          <p:nvPr/>
        </p:nvGrpSpPr>
        <p:grpSpPr>
          <a:xfrm>
            <a:off x="7367910" y="1332548"/>
            <a:ext cx="3990698" cy="5525452"/>
            <a:chOff x="2380662" y="1241947"/>
            <a:chExt cx="3990698" cy="55254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078DCE5-B136-4B13-9270-2DBA6B7AAE81}"/>
                </a:ext>
              </a:extLst>
            </p:cNvPr>
            <p:cNvSpPr/>
            <p:nvPr/>
          </p:nvSpPr>
          <p:spPr>
            <a:xfrm>
              <a:off x="2380662" y="1241947"/>
              <a:ext cx="3990698" cy="552545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3C91F5-E6EB-422F-AD56-606174571DF9}"/>
                </a:ext>
              </a:extLst>
            </p:cNvPr>
            <p:cNvSpPr txBox="1"/>
            <p:nvPr/>
          </p:nvSpPr>
          <p:spPr>
            <a:xfrm>
              <a:off x="2479963" y="1445737"/>
              <a:ext cx="3671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sentence-transformers/all-MiniLM-L12-v2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B76E79-7B51-4AD8-B0ED-2E43A8780A97}"/>
                </a:ext>
              </a:extLst>
            </p:cNvPr>
            <p:cNvSpPr txBox="1"/>
            <p:nvPr/>
          </p:nvSpPr>
          <p:spPr>
            <a:xfrm>
              <a:off x="2479962" y="2255995"/>
              <a:ext cx="367145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re-trained on 1b sentences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Fine-tuned with cosine similarity between each pair of sentences in corpus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Corpus has sentences from more than 31 datasets including (reddit comments, simple Wikipedia, </a:t>
              </a:r>
              <a:r>
                <a:rPr lang="en-US" b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WikiAnswers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etc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384 dimensional vector space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Useful for clustering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  well separated clusters</a:t>
              </a:r>
              <a:endParaRPr lang="en-US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DC031A4-177E-43BF-B4EA-223FE995A202}"/>
              </a:ext>
            </a:extLst>
          </p:cNvPr>
          <p:cNvSpPr/>
          <p:nvPr/>
        </p:nvSpPr>
        <p:spPr>
          <a:xfrm>
            <a:off x="7195247" y="1521583"/>
            <a:ext cx="4336024" cy="6415079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80E0D-8249-40BC-A33F-3B3A7A6DFE02}"/>
              </a:ext>
            </a:extLst>
          </p:cNvPr>
          <p:cNvSpPr txBox="1"/>
          <p:nvPr/>
        </p:nvSpPr>
        <p:spPr>
          <a:xfrm>
            <a:off x="8752715" y="4238898"/>
            <a:ext cx="1956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05</a:t>
            </a:r>
            <a:endParaRPr lang="en-US" sz="96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DC352-9D28-4770-8FF1-14A710B6D3AE}"/>
              </a:ext>
            </a:extLst>
          </p:cNvPr>
          <p:cNvSpPr txBox="1"/>
          <p:nvPr/>
        </p:nvSpPr>
        <p:spPr>
          <a:xfrm>
            <a:off x="274320" y="3130902"/>
            <a:ext cx="60427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Pre-trained Model</a:t>
            </a:r>
            <a:endParaRPr lang="en-US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08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BA476CF-0055-40CE-BB02-F0B08E82B086}"/>
              </a:ext>
            </a:extLst>
          </p:cNvPr>
          <p:cNvGrpSpPr/>
          <p:nvPr/>
        </p:nvGrpSpPr>
        <p:grpSpPr>
          <a:xfrm>
            <a:off x="7307588" y="128337"/>
            <a:ext cx="3990698" cy="5525452"/>
            <a:chOff x="2380662" y="1241947"/>
            <a:chExt cx="3990698" cy="552545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078DCE5-B136-4B13-9270-2DBA6B7AAE81}"/>
                </a:ext>
              </a:extLst>
            </p:cNvPr>
            <p:cNvSpPr/>
            <p:nvPr/>
          </p:nvSpPr>
          <p:spPr>
            <a:xfrm>
              <a:off x="2380662" y="1241947"/>
              <a:ext cx="3990698" cy="552545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3C91F5-E6EB-422F-AD56-606174571DF9}"/>
                </a:ext>
              </a:extLst>
            </p:cNvPr>
            <p:cNvSpPr txBox="1"/>
            <p:nvPr/>
          </p:nvSpPr>
          <p:spPr>
            <a:xfrm>
              <a:off x="2479963" y="1445737"/>
              <a:ext cx="3671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sentence-transformers/all-MiniLM-L12-v2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B76E79-7B51-4AD8-B0ED-2E43A8780A97}"/>
                </a:ext>
              </a:extLst>
            </p:cNvPr>
            <p:cNvSpPr txBox="1"/>
            <p:nvPr/>
          </p:nvSpPr>
          <p:spPr>
            <a:xfrm>
              <a:off x="2479962" y="2255995"/>
              <a:ext cx="367145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re-trained on 1b sentences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Fine-tuned with cosine similarity between each pair of sentences in corpus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Corpus has sentences from more than 31 datasets including (reddit comments, simple Wikipedia, </a:t>
              </a:r>
              <a:r>
                <a:rPr lang="en-US" b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WikiAnswers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etc</a:t>
              </a: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384 dimensional vector space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Useful for clustering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  well separated clusters</a:t>
              </a:r>
              <a:endParaRPr lang="en-US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DC031A4-177E-43BF-B4EA-223FE995A202}"/>
              </a:ext>
            </a:extLst>
          </p:cNvPr>
          <p:cNvSpPr/>
          <p:nvPr/>
        </p:nvSpPr>
        <p:spPr>
          <a:xfrm>
            <a:off x="7134925" y="4238898"/>
            <a:ext cx="4336024" cy="6415079"/>
          </a:xfrm>
          <a:custGeom>
            <a:avLst/>
            <a:gdLst>
              <a:gd name="connsiteX0" fmla="*/ 542119 w 3252651"/>
              <a:gd name="connsiteY0" fmla="*/ 0 h 5421085"/>
              <a:gd name="connsiteX1" fmla="*/ 1024223 w 3252651"/>
              <a:gd name="connsiteY1" fmla="*/ 0 h 5421085"/>
              <a:gd name="connsiteX2" fmla="*/ 1012371 w 3252651"/>
              <a:gd name="connsiteY2" fmla="*/ 117565 h 5421085"/>
              <a:gd name="connsiteX3" fmla="*/ 1626325 w 3252651"/>
              <a:gd name="connsiteY3" fmla="*/ 731519 h 5421085"/>
              <a:gd name="connsiteX4" fmla="*/ 2240279 w 3252651"/>
              <a:gd name="connsiteY4" fmla="*/ 117565 h 5421085"/>
              <a:gd name="connsiteX5" fmla="*/ 2228428 w 3252651"/>
              <a:gd name="connsiteY5" fmla="*/ 0 h 5421085"/>
              <a:gd name="connsiteX6" fmla="*/ 2710532 w 3252651"/>
              <a:gd name="connsiteY6" fmla="*/ 0 h 5421085"/>
              <a:gd name="connsiteX7" fmla="*/ 3252651 w 3252651"/>
              <a:gd name="connsiteY7" fmla="*/ 542119 h 5421085"/>
              <a:gd name="connsiteX8" fmla="*/ 3252651 w 3252651"/>
              <a:gd name="connsiteY8" fmla="*/ 4878966 h 5421085"/>
              <a:gd name="connsiteX9" fmla="*/ 2710532 w 3252651"/>
              <a:gd name="connsiteY9" fmla="*/ 5421085 h 5421085"/>
              <a:gd name="connsiteX10" fmla="*/ 542119 w 3252651"/>
              <a:gd name="connsiteY10" fmla="*/ 5421085 h 5421085"/>
              <a:gd name="connsiteX11" fmla="*/ 0 w 3252651"/>
              <a:gd name="connsiteY11" fmla="*/ 4878966 h 5421085"/>
              <a:gd name="connsiteX12" fmla="*/ 0 w 3252651"/>
              <a:gd name="connsiteY12" fmla="*/ 542119 h 5421085"/>
              <a:gd name="connsiteX13" fmla="*/ 542119 w 3252651"/>
              <a:gd name="connsiteY13" fmla="*/ 0 h 542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52651" h="5421085">
                <a:moveTo>
                  <a:pt x="542119" y="0"/>
                </a:moveTo>
                <a:lnTo>
                  <a:pt x="1024223" y="0"/>
                </a:lnTo>
                <a:lnTo>
                  <a:pt x="1012371" y="117565"/>
                </a:lnTo>
                <a:cubicBezTo>
                  <a:pt x="1012371" y="456642"/>
                  <a:pt x="1287248" y="731519"/>
                  <a:pt x="1626325" y="731519"/>
                </a:cubicBezTo>
                <a:cubicBezTo>
                  <a:pt x="1965402" y="731519"/>
                  <a:pt x="2240279" y="456642"/>
                  <a:pt x="2240279" y="117565"/>
                </a:cubicBezTo>
                <a:lnTo>
                  <a:pt x="2228428" y="0"/>
                </a:lnTo>
                <a:lnTo>
                  <a:pt x="2710532" y="0"/>
                </a:lnTo>
                <a:cubicBezTo>
                  <a:pt x="3009936" y="0"/>
                  <a:pt x="3252651" y="242715"/>
                  <a:pt x="3252651" y="542119"/>
                </a:cubicBezTo>
                <a:lnTo>
                  <a:pt x="3252651" y="4878966"/>
                </a:lnTo>
                <a:cubicBezTo>
                  <a:pt x="3252651" y="5178370"/>
                  <a:pt x="3009936" y="5421085"/>
                  <a:pt x="2710532" y="5421085"/>
                </a:cubicBezTo>
                <a:lnTo>
                  <a:pt x="542119" y="5421085"/>
                </a:lnTo>
                <a:cubicBezTo>
                  <a:pt x="242715" y="5421085"/>
                  <a:pt x="0" y="5178370"/>
                  <a:pt x="0" y="4878966"/>
                </a:cubicBezTo>
                <a:lnTo>
                  <a:pt x="0" y="542119"/>
                </a:lnTo>
                <a:cubicBezTo>
                  <a:pt x="0" y="242715"/>
                  <a:pt x="242715" y="0"/>
                  <a:pt x="542119" y="0"/>
                </a:cubicBezTo>
                <a:close/>
              </a:path>
            </a:pathLst>
          </a:cu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80E0D-8249-40BC-A33F-3B3A7A6DFE02}"/>
              </a:ext>
            </a:extLst>
          </p:cNvPr>
          <p:cNvSpPr txBox="1"/>
          <p:nvPr/>
        </p:nvSpPr>
        <p:spPr>
          <a:xfrm>
            <a:off x="8622148" y="5295754"/>
            <a:ext cx="1956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05</a:t>
            </a:r>
            <a:endParaRPr lang="en-US" sz="96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DC352-9D28-4770-8FF1-14A710B6D3AE}"/>
              </a:ext>
            </a:extLst>
          </p:cNvPr>
          <p:cNvSpPr txBox="1"/>
          <p:nvPr/>
        </p:nvSpPr>
        <p:spPr>
          <a:xfrm>
            <a:off x="274320" y="3130902"/>
            <a:ext cx="60427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Pre-trained Model</a:t>
            </a:r>
            <a:endParaRPr lang="en-US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86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2BA8158-25CE-46DA-B342-5D173F6A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934" y="316865"/>
            <a:ext cx="8668066" cy="30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05049-D6D1-4ED3-B843-AF7D5AE9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6805"/>
            <a:ext cx="8710103" cy="315433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5FFD20A8-7C7C-40D0-8C6A-C4A7BBA12E30}"/>
              </a:ext>
            </a:extLst>
          </p:cNvPr>
          <p:cNvSpPr/>
          <p:nvPr/>
        </p:nvSpPr>
        <p:spPr>
          <a:xfrm>
            <a:off x="-1356206" y="-5121912"/>
            <a:ext cx="18989040" cy="13716000"/>
          </a:xfrm>
          <a:prstGeom prst="frame">
            <a:avLst>
              <a:gd name="adj1" fmla="val 37166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AEBB7-41B8-470C-8CB6-143D1D3DE013}"/>
              </a:ext>
            </a:extLst>
          </p:cNvPr>
          <p:cNvSpPr txBox="1"/>
          <p:nvPr/>
        </p:nvSpPr>
        <p:spPr>
          <a:xfrm>
            <a:off x="1706880" y="3723934"/>
            <a:ext cx="11216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Phrases in each cluster have similar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semantic properties resulting in clearly </a:t>
            </a:r>
          </a:p>
          <a:p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defined clusters </a:t>
            </a:r>
            <a:endParaRPr lang="en-US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8CDBC0-6291-4983-B589-C66AD3722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1322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B655055-B4F1-4960-A4AE-389E31346881}"/>
              </a:ext>
            </a:extLst>
          </p:cNvPr>
          <p:cNvGrpSpPr/>
          <p:nvPr/>
        </p:nvGrpSpPr>
        <p:grpSpPr>
          <a:xfrm>
            <a:off x="0" y="0"/>
            <a:ext cx="8391832" cy="8113222"/>
            <a:chOff x="0" y="0"/>
            <a:chExt cx="8391832" cy="81132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08F7-8C42-4D30-BF94-F8A4CC3EE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8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105"/>
            <a:stretch/>
          </p:blipFill>
          <p:spPr>
            <a:xfrm>
              <a:off x="0" y="0"/>
              <a:ext cx="6327058" cy="811322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5C5CCF-3FE2-4D4D-B6A2-5E0D0526FE56}"/>
                </a:ext>
              </a:extLst>
            </p:cNvPr>
            <p:cNvSpPr/>
            <p:nvPr/>
          </p:nvSpPr>
          <p:spPr>
            <a:xfrm>
              <a:off x="265470" y="277783"/>
              <a:ext cx="8126362" cy="1015663"/>
            </a:xfrm>
            <a:prstGeom prst="rect">
              <a:avLst/>
            </a:pr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2FDC34-AC00-4A2B-95D3-933E3D1F5763}"/>
                </a:ext>
              </a:extLst>
            </p:cNvPr>
            <p:cNvSpPr txBox="1"/>
            <p:nvPr/>
          </p:nvSpPr>
          <p:spPr>
            <a:xfrm>
              <a:off x="1422522" y="275347"/>
              <a:ext cx="68046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Work Flow Description</a:t>
              </a:r>
              <a:endParaRPr lang="en-US" sz="60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  <p:pic>
          <p:nvPicPr>
            <p:cNvPr id="13" name="Graphic 12" descr="Briefcase">
              <a:extLst>
                <a:ext uri="{FF2B5EF4-FFF2-40B4-BE49-F238E27FC236}">
                  <a16:creationId xmlns:a16="http://schemas.microsoft.com/office/drawing/2014/main" id="{ED3B9695-7A43-46FB-971F-33F8B11CB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432" y="325978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E25D5B-975A-4F11-8096-98C01DAC189D}"/>
                </a:ext>
              </a:extLst>
            </p:cNvPr>
            <p:cNvSpPr txBox="1"/>
            <p:nvPr/>
          </p:nvSpPr>
          <p:spPr>
            <a:xfrm>
              <a:off x="501456" y="2182363"/>
              <a:ext cx="61601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Dataset familiarisation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Gather knowledge about the domain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Data pre-processing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Model(s) definition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Model Training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Model Evaluation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2BA8158-25CE-46DA-B342-5D173F6A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934" y="316865"/>
            <a:ext cx="8668066" cy="30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05049-D6D1-4ED3-B843-AF7D5AE9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6805"/>
            <a:ext cx="8710103" cy="315433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5FFD20A8-7C7C-40D0-8C6A-C4A7BBA12E30}"/>
              </a:ext>
            </a:extLst>
          </p:cNvPr>
          <p:cNvSpPr/>
          <p:nvPr/>
        </p:nvSpPr>
        <p:spPr>
          <a:xfrm>
            <a:off x="-5040428" y="-1664940"/>
            <a:ext cx="18989040" cy="13716000"/>
          </a:xfrm>
          <a:prstGeom prst="frame">
            <a:avLst>
              <a:gd name="adj1" fmla="val 37166"/>
            </a:avLst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AEBB7-41B8-470C-8CB6-143D1D3DE013}"/>
              </a:ext>
            </a:extLst>
          </p:cNvPr>
          <p:cNvSpPr txBox="1"/>
          <p:nvPr/>
        </p:nvSpPr>
        <p:spPr>
          <a:xfrm>
            <a:off x="3779674" y="882339"/>
            <a:ext cx="11216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2B1A-61CD-42E7-BBFB-BABF97BAAC1F}"/>
              </a:ext>
            </a:extLst>
          </p:cNvPr>
          <p:cNvSpPr txBox="1"/>
          <p:nvPr/>
        </p:nvSpPr>
        <p:spPr>
          <a:xfrm>
            <a:off x="170210" y="425641"/>
            <a:ext cx="8594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Using a list of phrases related to programming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Using the cosine similarity to measure the similarity of each sentence</a:t>
            </a:r>
          </a:p>
          <a:p>
            <a:r>
              <a:rPr lang="en-GB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   with this list of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Using a threshold to depict the most relevant sentences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8473D-4E41-47C9-8C44-05325EF0CBA1}"/>
              </a:ext>
            </a:extLst>
          </p:cNvPr>
          <p:cNvSpPr txBox="1"/>
          <p:nvPr/>
        </p:nvSpPr>
        <p:spPr>
          <a:xfrm>
            <a:off x="9046564" y="3254068"/>
            <a:ext cx="28089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Visualization of the </a:t>
            </a:r>
          </a:p>
          <a:p>
            <a:r>
              <a:rPr lang="en-GB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sentences related to</a:t>
            </a:r>
          </a:p>
          <a:p>
            <a:r>
              <a:rPr lang="en-GB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programming among</a:t>
            </a:r>
          </a:p>
          <a:p>
            <a:r>
              <a:rPr lang="en-GB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all the sentences </a:t>
            </a:r>
          </a:p>
          <a:p>
            <a:r>
              <a:rPr lang="en-GB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in the corpus</a:t>
            </a:r>
          </a:p>
        </p:txBody>
      </p:sp>
    </p:spTree>
    <p:extLst>
      <p:ext uri="{BB962C8B-B14F-4D97-AF65-F5344CB8AC3E}">
        <p14:creationId xmlns:p14="http://schemas.microsoft.com/office/powerpoint/2010/main" val="295463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34702-B4CE-43A8-8079-68D4F16413F1}"/>
              </a:ext>
            </a:extLst>
          </p:cNvPr>
          <p:cNvSpPr txBox="1"/>
          <p:nvPr/>
        </p:nvSpPr>
        <p:spPr>
          <a:xfrm>
            <a:off x="335280" y="5242560"/>
            <a:ext cx="9855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4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Here my presentation comes to an end…</a:t>
            </a:r>
            <a:endParaRPr lang="en-US" sz="48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0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B83DE1-BDA1-414D-93A8-55325C0D9A55}"/>
              </a:ext>
            </a:extLst>
          </p:cNvPr>
          <p:cNvSpPr txBox="1"/>
          <p:nvPr/>
        </p:nvSpPr>
        <p:spPr>
          <a:xfrm>
            <a:off x="350520" y="3256895"/>
            <a:ext cx="659892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 wanted to express my </a:t>
            </a:r>
          </a:p>
          <a:p>
            <a:r>
              <a:rPr lang="en-US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gratitude to my mentor, Alberto Caroli for his guidance, support, and insights throughout this project!</a:t>
            </a:r>
          </a:p>
        </p:txBody>
      </p:sp>
      <p:pic>
        <p:nvPicPr>
          <p:cNvPr id="5" name="Graphic 4" descr="Programmer">
            <a:extLst>
              <a:ext uri="{FF2B5EF4-FFF2-40B4-BE49-F238E27FC236}">
                <a16:creationId xmlns:a16="http://schemas.microsoft.com/office/drawing/2014/main" id="{8AE4447C-157D-49C4-AAC2-06946358F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760" y="5638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7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21D474-7D6F-4C3B-8867-DBB1AD53952F}"/>
              </a:ext>
            </a:extLst>
          </p:cNvPr>
          <p:cNvGrpSpPr/>
          <p:nvPr/>
        </p:nvGrpSpPr>
        <p:grpSpPr>
          <a:xfrm>
            <a:off x="1508760" y="2392680"/>
            <a:ext cx="10012680" cy="2072640"/>
            <a:chOff x="1021080" y="931352"/>
            <a:chExt cx="10012680" cy="20726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83DE1-BDA1-414D-93A8-55325C0D9A55}"/>
                </a:ext>
              </a:extLst>
            </p:cNvPr>
            <p:cNvSpPr txBox="1"/>
            <p:nvPr/>
          </p:nvSpPr>
          <p:spPr>
            <a:xfrm>
              <a:off x="2286000" y="1413674"/>
              <a:ext cx="874776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Thank you for your time!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F09D9F-69B6-4DB2-85A5-DBD9630E6669}"/>
                </a:ext>
              </a:extLst>
            </p:cNvPr>
            <p:cNvGrpSpPr/>
            <p:nvPr/>
          </p:nvGrpSpPr>
          <p:grpSpPr>
            <a:xfrm>
              <a:off x="1021080" y="931352"/>
              <a:ext cx="9768840" cy="2072640"/>
              <a:chOff x="1005840" y="931352"/>
              <a:chExt cx="9768840" cy="207264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65E05F68-21A9-48DF-A020-AEA1BACBF719}"/>
                  </a:ext>
                </a:extLst>
              </p:cNvPr>
              <p:cNvSpPr/>
              <p:nvPr/>
            </p:nvSpPr>
            <p:spPr>
              <a:xfrm>
                <a:off x="1005840" y="931352"/>
                <a:ext cx="9768840" cy="20726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phic 5" descr="Stopwatch">
                <a:extLst>
                  <a:ext uri="{FF2B5EF4-FFF2-40B4-BE49-F238E27FC236}">
                    <a16:creationId xmlns:a16="http://schemas.microsoft.com/office/drawing/2014/main" id="{60EADB52-37DF-4CFF-A02D-FDFC2D8B4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64920" y="1413674"/>
                <a:ext cx="1188720" cy="11887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117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E9AC18-B73A-49D0-A551-E58D595179F8}"/>
              </a:ext>
            </a:extLst>
          </p:cNvPr>
          <p:cNvSpPr txBox="1"/>
          <p:nvPr/>
        </p:nvSpPr>
        <p:spPr>
          <a:xfrm>
            <a:off x="912177" y="3998626"/>
            <a:ext cx="10367646" cy="13295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Questions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are the key differences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between mid-level and entry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level positions?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are the emerging skills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And technologies in the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programming field?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non-tech skills are most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frequently needed in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programming job descriptions?</a:t>
            </a:r>
            <a:endParaRPr lang="en-US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B57EEA61-26C5-490E-9D24-116354E51D29}"/>
              </a:ext>
            </a:extLst>
          </p:cNvPr>
          <p:cNvSpPr/>
          <p:nvPr/>
        </p:nvSpPr>
        <p:spPr>
          <a:xfrm>
            <a:off x="0" y="0"/>
            <a:ext cx="12192000" cy="2068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E8C5639-EB16-463E-81DC-AC543F48141C}"/>
              </a:ext>
            </a:extLst>
          </p:cNvPr>
          <p:cNvSpPr/>
          <p:nvPr/>
        </p:nvSpPr>
        <p:spPr>
          <a:xfrm>
            <a:off x="0" y="5181600"/>
            <a:ext cx="12192000" cy="167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1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E9AC18-B73A-49D0-A551-E58D595179F8}"/>
              </a:ext>
            </a:extLst>
          </p:cNvPr>
          <p:cNvSpPr txBox="1"/>
          <p:nvPr/>
        </p:nvSpPr>
        <p:spPr>
          <a:xfrm>
            <a:off x="912177" y="0"/>
            <a:ext cx="10367646" cy="13295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Question Selected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are the key differences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between mid-level and entry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level positions?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are the emerging skills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And technologies in the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programming field?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non-tech skills are most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frequently needed in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programming job descriptions?</a:t>
            </a:r>
            <a:endParaRPr lang="en-US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B57EEA61-26C5-490E-9D24-116354E51D29}"/>
              </a:ext>
            </a:extLst>
          </p:cNvPr>
          <p:cNvSpPr/>
          <p:nvPr/>
        </p:nvSpPr>
        <p:spPr>
          <a:xfrm>
            <a:off x="0" y="0"/>
            <a:ext cx="12192000" cy="2068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E8C5639-EB16-463E-81DC-AC543F48141C}"/>
              </a:ext>
            </a:extLst>
          </p:cNvPr>
          <p:cNvSpPr/>
          <p:nvPr/>
        </p:nvSpPr>
        <p:spPr>
          <a:xfrm>
            <a:off x="0" y="5181600"/>
            <a:ext cx="12192000" cy="167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4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E9AC18-B73A-49D0-A551-E58D595179F8}"/>
              </a:ext>
            </a:extLst>
          </p:cNvPr>
          <p:cNvSpPr txBox="1"/>
          <p:nvPr/>
        </p:nvSpPr>
        <p:spPr>
          <a:xfrm>
            <a:off x="912177" y="-4086225"/>
            <a:ext cx="10367646" cy="13295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Question Selected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are the key differences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between mid-level and entry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level positions?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are the emerging skills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And technologies in the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programming field?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non-tech skills are most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frequently needed in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programming job descriptions?</a:t>
            </a:r>
            <a:endParaRPr lang="en-US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B57EEA61-26C5-490E-9D24-116354E51D29}"/>
              </a:ext>
            </a:extLst>
          </p:cNvPr>
          <p:cNvSpPr/>
          <p:nvPr/>
        </p:nvSpPr>
        <p:spPr>
          <a:xfrm>
            <a:off x="0" y="0"/>
            <a:ext cx="12192000" cy="2068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E8C5639-EB16-463E-81DC-AC543F48141C}"/>
              </a:ext>
            </a:extLst>
          </p:cNvPr>
          <p:cNvSpPr/>
          <p:nvPr/>
        </p:nvSpPr>
        <p:spPr>
          <a:xfrm>
            <a:off x="0" y="5181600"/>
            <a:ext cx="12192000" cy="167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E9AC18-B73A-49D0-A551-E58D595179F8}"/>
              </a:ext>
            </a:extLst>
          </p:cNvPr>
          <p:cNvSpPr txBox="1"/>
          <p:nvPr/>
        </p:nvSpPr>
        <p:spPr>
          <a:xfrm>
            <a:off x="912177" y="-8114348"/>
            <a:ext cx="10367646" cy="13295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Question Selected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are the key differences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between mid-level and entry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level positions?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are the emerging skills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And technologies in the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programming field?</a:t>
            </a:r>
          </a:p>
          <a:p>
            <a:pPr algn="ctr"/>
            <a:endParaRPr lang="en-GB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non-tech skills are most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frequently needed in </a:t>
            </a:r>
          </a:p>
          <a:p>
            <a:pPr algn="ctr"/>
            <a:r>
              <a:rPr lang="en-GB" sz="6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programming job descriptions?</a:t>
            </a:r>
            <a:endParaRPr lang="en-US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B57EEA61-26C5-490E-9D24-116354E51D29}"/>
              </a:ext>
            </a:extLst>
          </p:cNvPr>
          <p:cNvSpPr/>
          <p:nvPr/>
        </p:nvSpPr>
        <p:spPr>
          <a:xfrm>
            <a:off x="0" y="0"/>
            <a:ext cx="12192000" cy="2068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E8C5639-EB16-463E-81DC-AC543F48141C}"/>
              </a:ext>
            </a:extLst>
          </p:cNvPr>
          <p:cNvSpPr/>
          <p:nvPr/>
        </p:nvSpPr>
        <p:spPr>
          <a:xfrm>
            <a:off x="0" y="5181600"/>
            <a:ext cx="12192000" cy="167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1827</Words>
  <Application>Microsoft Office PowerPoint</Application>
  <PresentationFormat>Widescreen</PresentationFormat>
  <Paragraphs>408</Paragraphs>
  <Slides>53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Bernard MT Condensed</vt:lpstr>
      <vt:lpstr>Bookman Old Style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faldilluri1@gmail.com</dc:creator>
  <cp:lastModifiedBy>faldilluri1@gmail.com</cp:lastModifiedBy>
  <cp:revision>29</cp:revision>
  <dcterms:created xsi:type="dcterms:W3CDTF">2024-02-16T14:44:04Z</dcterms:created>
  <dcterms:modified xsi:type="dcterms:W3CDTF">2024-02-29T14:56:33Z</dcterms:modified>
</cp:coreProperties>
</file>